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1"/>
  </p:notesMasterIdLst>
  <p:sldIdLst>
    <p:sldId id="256" r:id="rId2"/>
    <p:sldId id="294" r:id="rId3"/>
    <p:sldId id="302" r:id="rId4"/>
    <p:sldId id="291" r:id="rId5"/>
    <p:sldId id="292" r:id="rId6"/>
    <p:sldId id="293" r:id="rId7"/>
    <p:sldId id="261" r:id="rId8"/>
    <p:sldId id="303" r:id="rId9"/>
    <p:sldId id="286" r:id="rId10"/>
  </p:sldIdLst>
  <p:sldSz cx="9144000" cy="6858000" type="screen4x3"/>
  <p:notesSz cx="6858000" cy="9144000"/>
  <p:embeddedFontLst>
    <p:embeddedFont>
      <p:font typeface="GungsuhChe" panose="02030609000101010101" pitchFamily="49" charset="-127"/>
      <p:regular r:id="rId12"/>
    </p:embeddedFont>
    <p:embeddedFont>
      <p:font typeface="微軟正黑體" panose="020B0604030504040204" pitchFamily="34" charset="-120"/>
      <p:regular r:id="rId13"/>
      <p:bold r:id="rId14"/>
    </p:embeddedFont>
    <p:embeddedFont>
      <p:font typeface="標楷體" panose="03000509000000000000" pitchFamily="65" charset="-120"/>
      <p:regular r:id="rId15"/>
    </p:embeddedFont>
    <p:embeddedFont>
      <p:font typeface="Permanent Marker" panose="020B0604020202020204" charset="0"/>
      <p:regular r:id="rId16"/>
    </p:embeddedFont>
    <p:embeddedFont>
      <p:font typeface="Source Sans Pro" panose="020B0604020202020204" charset="0"/>
      <p:regular r:id="rId17"/>
      <p:bold r:id="rId18"/>
      <p:italic r:id="rId19"/>
      <p:boldItalic r:id="rId20"/>
    </p:embeddedFont>
    <p:embeddedFont>
      <p:font typeface="Arial Rounded MT Bold" panose="020F0704030504030204" pitchFamily="3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7BD44-08D7-4227-A5A4-50BCC5D9208C}">
  <a:tblStyle styleId="{7B57BD44-08D7-4227-A5A4-50BCC5D9208C}"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16" autoAdjust="0"/>
  </p:normalViewPr>
  <p:slideViewPr>
    <p:cSldViewPr snapToGrid="0">
      <p:cViewPr varScale="1">
        <p:scale>
          <a:sx n="59" d="100"/>
          <a:sy n="59" d="100"/>
        </p:scale>
        <p:origin x="1128"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42895472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325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a:buNone/>
            </a:pPr>
            <a:r>
              <a:rPr lang="zh-TW" altLang="en-US" dirty="0" smtClean="0"/>
              <a:t>弱勢族群和社會福利</a:t>
            </a:r>
            <a:r>
              <a:rPr lang="en-US" altLang="zh-TW" dirty="0" smtClean="0"/>
              <a:t>-</a:t>
            </a:r>
            <a:r>
              <a:rPr lang="zh-TW" altLang="en-US" dirty="0" smtClean="0"/>
              <a:t>如何向貧困人群提供社會福利訊息</a:t>
            </a:r>
            <a:r>
              <a:rPr lang="en-US" altLang="zh-TW" dirty="0" smtClean="0"/>
              <a:t>?</a:t>
            </a:r>
            <a:endParaRPr lang="zh-TW" altLang="en-US" dirty="0"/>
          </a:p>
        </p:txBody>
      </p:sp>
    </p:spTree>
    <p:extLst>
      <p:ext uri="{BB962C8B-B14F-4D97-AF65-F5344CB8AC3E}">
        <p14:creationId xmlns:p14="http://schemas.microsoft.com/office/powerpoint/2010/main" val="129870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弱勢族群在取得網路資訊較為困難或是常常不知道要到哪邊去尋找申請補助的資料。</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民眾在網路上常會在不同的社交媒體中看到轉載的弱勢族群義賣的資訊，但不確定提供資訊的時間及是否為有效的。</a:t>
            </a:r>
            <a:endParaRPr lang="zh-TW" altLang="en-US" dirty="0"/>
          </a:p>
        </p:txBody>
      </p:sp>
    </p:spTree>
    <p:extLst>
      <p:ext uri="{BB962C8B-B14F-4D97-AF65-F5344CB8AC3E}">
        <p14:creationId xmlns:p14="http://schemas.microsoft.com/office/powerpoint/2010/main" val="3276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zh-TW" altLang="en-US" dirty="0" smtClean="0"/>
              <a:t>近來觀察的趨勢</a:t>
            </a:r>
            <a:r>
              <a:rPr lang="en-US" altLang="zh-TW" dirty="0" smtClean="0"/>
              <a:t>:</a:t>
            </a:r>
            <a:br>
              <a:rPr lang="en-US" altLang="zh-TW" dirty="0" smtClean="0"/>
            </a:br>
            <a:r>
              <a:rPr lang="en-US" altLang="zh-TW" dirty="0" smtClean="0"/>
              <a:t>FB</a:t>
            </a:r>
            <a:r>
              <a:rPr lang="zh-TW" altLang="en-US" dirty="0" smtClean="0"/>
              <a:t>上常常會有人分享義賣或是弱勢民眾在販賣東西，號召網友前往購買或幫助，</a:t>
            </a:r>
            <a:r>
              <a:rPr lang="zh-TW" altLang="en-US" dirty="0" smtClean="0">
                <a:solidFill>
                  <a:srgbClr val="FF0000"/>
                </a:solidFill>
              </a:rPr>
              <a:t>但常常在得到資訊時，已經晚了一步，或是別人想幫助，但不知道從何幫忙 因為沒有資訊</a:t>
            </a:r>
            <a:endParaRPr lang="en-US" altLang="zh-TW" dirty="0" smtClean="0">
              <a:solidFill>
                <a:srgbClr val="FF0000"/>
              </a:solidFill>
            </a:endParaRPr>
          </a:p>
        </p:txBody>
      </p:sp>
    </p:spTree>
    <p:extLst>
      <p:ext uri="{BB962C8B-B14F-4D97-AF65-F5344CB8AC3E}">
        <p14:creationId xmlns:p14="http://schemas.microsoft.com/office/powerpoint/2010/main" val="14677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所以我們希望能夠透過社群網路的力量，讓大眾即時能夠主動去協助或是有能力提供相關訊息給他們</a:t>
            </a:r>
            <a:endParaRPr lang="en-US" altLang="zh-TW" dirty="0" smtClean="0"/>
          </a:p>
        </p:txBody>
      </p:sp>
    </p:spTree>
    <p:extLst>
      <p:ext uri="{BB962C8B-B14F-4D97-AF65-F5344CB8AC3E}">
        <p14:creationId xmlns:p14="http://schemas.microsoft.com/office/powerpoint/2010/main" val="370068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zh-TW" altLang="en-US" dirty="0" smtClean="0"/>
              <a:t>以</a:t>
            </a:r>
            <a:r>
              <a:rPr lang="en-US" altLang="zh-TW" dirty="0" smtClean="0"/>
              <a:t>eclipse</a:t>
            </a:r>
            <a:r>
              <a:rPr lang="zh-TW" altLang="en-US" dirty="0" smtClean="0"/>
              <a:t>來開發</a:t>
            </a:r>
            <a:r>
              <a:rPr lang="en-US" altLang="zh-TW" dirty="0" smtClean="0"/>
              <a:t>App</a:t>
            </a:r>
            <a:r>
              <a:rPr lang="zh-TW" altLang="en-US" dirty="0" smtClean="0"/>
              <a:t>。</a:t>
            </a:r>
            <a:endParaRPr lang="en-US" altLang="zh-TW" dirty="0" smtClean="0"/>
          </a:p>
          <a:p>
            <a:pPr>
              <a:buNone/>
            </a:pPr>
            <a:r>
              <a:rPr lang="zh-TW" altLang="en-US" dirty="0" smtClean="0"/>
              <a:t>預計系統會有兩大核心功能：</a:t>
            </a:r>
            <a:endParaRPr lang="en-US" altLang="zh-TW" dirty="0" smtClean="0"/>
          </a:p>
          <a:p>
            <a:pPr marL="228600" indent="-228600">
              <a:buAutoNum type="arabicPlain"/>
            </a:pPr>
            <a:r>
              <a:rPr lang="zh-TW" altLang="en-US" dirty="0" smtClean="0"/>
              <a:t>地圖的方式呈現，讓使用者可以上傳弱勢族群的位置資訊，並同時提供地區推播功能，當位置在其他使用者所設定的區域時，自動告知。</a:t>
            </a:r>
            <a:endParaRPr lang="en-US" altLang="zh-TW" dirty="0" smtClean="0"/>
          </a:p>
          <a:p>
            <a:pPr marL="228600" indent="-228600">
              <a:buAutoNum type="arabicPlain"/>
            </a:pPr>
            <a:r>
              <a:rPr lang="zh-TW" altLang="en-US" dirty="0" smtClean="0"/>
              <a:t>以簡易選項診斷的方式，讓使用者可以快速取得資訊來幫助想幫助的人們，</a:t>
            </a:r>
            <a:r>
              <a:rPr lang="en-US" altLang="zh-TW" dirty="0" smtClean="0"/>
              <a:t>Ex: </a:t>
            </a:r>
            <a:r>
              <a:rPr lang="zh-TW" altLang="en-US" dirty="0" smtClean="0"/>
              <a:t>第一個問題為</a:t>
            </a:r>
            <a:r>
              <a:rPr lang="en-US" altLang="zh-TW" dirty="0" smtClean="0"/>
              <a:t>:</a:t>
            </a:r>
            <a:r>
              <a:rPr lang="zh-TW" altLang="en-US" dirty="0" smtClean="0"/>
              <a:t> 身障者或是貧困的人民 選好後下一題為想取得什麼樣的幫助，最後則是在什麼縣市 以及地區 當填完後會自動給予從開放資料中 取得的最佳資訊解答。</a:t>
            </a:r>
            <a:endParaRPr lang="en-US" altLang="zh-TW" dirty="0" smtClean="0"/>
          </a:p>
        </p:txBody>
      </p:sp>
    </p:spTree>
    <p:extLst>
      <p:ext uri="{BB962C8B-B14F-4D97-AF65-F5344CB8AC3E}">
        <p14:creationId xmlns:p14="http://schemas.microsoft.com/office/powerpoint/2010/main" val="2492507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4878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11786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blu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295550" y="2655750"/>
            <a:ext cx="6552899" cy="1546500"/>
          </a:xfrm>
          <a:prstGeom prst="rect">
            <a:avLst/>
          </a:prstGeom>
        </p:spPr>
        <p:txBody>
          <a:bodyPr lIns="91425" tIns="91425" rIns="91425" bIns="91425" anchor="ctr" anchorCtr="0"/>
          <a:lstStyle>
            <a:lvl1pPr lvl="0" algn="ctr">
              <a:spcBef>
                <a:spcPts val="0"/>
              </a:spcBef>
              <a:buClr>
                <a:srgbClr val="FFFFFF"/>
              </a:buClr>
              <a:buSzPct val="100000"/>
              <a:defRPr sz="4800">
                <a:solidFill>
                  <a:srgbClr val="FFFFFF"/>
                </a:solidFill>
              </a:defRPr>
            </a:lvl1pPr>
            <a:lvl2pPr lvl="1" algn="ctr">
              <a:spcBef>
                <a:spcPts val="0"/>
              </a:spcBef>
              <a:buClr>
                <a:srgbClr val="FFFFFF"/>
              </a:buClr>
              <a:buSzPct val="100000"/>
              <a:defRPr sz="4800">
                <a:solidFill>
                  <a:srgbClr val="FFFFFF"/>
                </a:solidFill>
              </a:defRPr>
            </a:lvl2pPr>
            <a:lvl3pPr lvl="2" algn="ctr">
              <a:spcBef>
                <a:spcPts val="0"/>
              </a:spcBef>
              <a:buClr>
                <a:srgbClr val="FFFFFF"/>
              </a:buClr>
              <a:buSzPct val="100000"/>
              <a:defRPr sz="4800">
                <a:solidFill>
                  <a:srgbClr val="FFFFFF"/>
                </a:solidFill>
              </a:defRPr>
            </a:lvl3pPr>
            <a:lvl4pPr lvl="3" algn="ctr">
              <a:spcBef>
                <a:spcPts val="0"/>
              </a:spcBef>
              <a:buClr>
                <a:srgbClr val="FFFFFF"/>
              </a:buClr>
              <a:buSzPct val="100000"/>
              <a:defRPr sz="4800">
                <a:solidFill>
                  <a:srgbClr val="FFFFFF"/>
                </a:solidFill>
              </a:defRPr>
            </a:lvl4pPr>
            <a:lvl5pPr lvl="4" algn="ctr">
              <a:spcBef>
                <a:spcPts val="0"/>
              </a:spcBef>
              <a:buClr>
                <a:srgbClr val="FFFFFF"/>
              </a:buClr>
              <a:buSzPct val="100000"/>
              <a:defRPr sz="4800">
                <a:solidFill>
                  <a:srgbClr val="FFFFFF"/>
                </a:solidFill>
              </a:defRPr>
            </a:lvl5pPr>
            <a:lvl6pPr lvl="5" algn="ctr">
              <a:spcBef>
                <a:spcPts val="0"/>
              </a:spcBef>
              <a:buClr>
                <a:srgbClr val="FFFFFF"/>
              </a:buClr>
              <a:buSzPct val="100000"/>
              <a:defRPr sz="4800">
                <a:solidFill>
                  <a:srgbClr val="FFFFFF"/>
                </a:solidFill>
              </a:defRPr>
            </a:lvl6pPr>
            <a:lvl7pPr lvl="6" algn="ctr">
              <a:spcBef>
                <a:spcPts val="0"/>
              </a:spcBef>
              <a:buClr>
                <a:srgbClr val="FFFFFF"/>
              </a:buClr>
              <a:buSzPct val="100000"/>
              <a:defRPr sz="4800">
                <a:solidFill>
                  <a:srgbClr val="FFFFFF"/>
                </a:solidFill>
              </a:defRPr>
            </a:lvl7pPr>
            <a:lvl8pPr lvl="7" algn="ctr">
              <a:spcBef>
                <a:spcPts val="0"/>
              </a:spcBef>
              <a:buClr>
                <a:srgbClr val="FFFFFF"/>
              </a:buClr>
              <a:buSzPct val="100000"/>
              <a:defRPr sz="4800">
                <a:solidFill>
                  <a:srgbClr val="FFFFFF"/>
                </a:solidFill>
              </a:defRPr>
            </a:lvl8pPr>
            <a:lvl9pPr lvl="8" algn="ctr">
              <a:spcBef>
                <a:spcPts val="0"/>
              </a:spcBef>
              <a:buClr>
                <a:srgbClr val="FFFFFF"/>
              </a:buClr>
              <a:buSzPct val="100000"/>
              <a:defRPr sz="4800">
                <a:solidFill>
                  <a:srgbClr val="FFFFFF"/>
                </a:solidFill>
              </a:defRPr>
            </a:lvl9pPr>
          </a:lstStyle>
          <a:p>
            <a:endParaRPr/>
          </a:p>
        </p:txBody>
      </p:sp>
    </p:spTree>
  </p:cSld>
  <p:clrMapOvr>
    <a:masterClrMapping/>
  </p:clrMapOvr>
  <p:transition spd="slow">
    <p:cover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red">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295550" y="2655750"/>
            <a:ext cx="6552899" cy="1546500"/>
          </a:xfrm>
          <a:prstGeom prst="rect">
            <a:avLst/>
          </a:prstGeom>
        </p:spPr>
        <p:txBody>
          <a:bodyPr lIns="91425" tIns="91425" rIns="91425" bIns="91425" anchor="ctr"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Tree>
  </p:cSld>
  <p:clrMapOvr>
    <a:masterClrMapping/>
  </p:clrMapOvr>
  <p:transition spd="slow">
    <p:cover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yellow">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295550" y="2655750"/>
            <a:ext cx="6552899" cy="1546500"/>
          </a:xfrm>
          <a:prstGeom prst="rect">
            <a:avLst/>
          </a:prstGeom>
        </p:spPr>
        <p:txBody>
          <a:bodyPr lIns="91425" tIns="91425" rIns="91425" bIns="91425" anchor="ctr"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Tree>
  </p:cSld>
  <p:clrMapOvr>
    <a:masterClrMapping/>
  </p:clrMapOvr>
  <p:transition spd="slow">
    <p:cover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blu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557300" y="2187325"/>
            <a:ext cx="6029399" cy="1546500"/>
          </a:xfrm>
          <a:prstGeom prst="rect">
            <a:avLst/>
          </a:prstGeom>
        </p:spPr>
        <p:txBody>
          <a:bodyPr lIns="91425" tIns="91425" rIns="91425" bIns="91425" anchor="b"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9" name="Shape 19"/>
          <p:cNvSpPr txBox="1">
            <a:spLocks noGrp="1"/>
          </p:cNvSpPr>
          <p:nvPr>
            <p:ph type="subTitle" idx="1"/>
          </p:nvPr>
        </p:nvSpPr>
        <p:spPr>
          <a:xfrm>
            <a:off x="1557300" y="3558146"/>
            <a:ext cx="6029399" cy="1046400"/>
          </a:xfrm>
          <a:prstGeom prst="rect">
            <a:avLst/>
          </a:prstGeom>
        </p:spPr>
        <p:txBody>
          <a:bodyPr lIns="91425" tIns="91425" rIns="91425" bIns="91425" anchor="t" anchorCtr="0"/>
          <a:lstStyle>
            <a:lvl1pPr lvl="0" algn="ctr" rtl="0">
              <a:spcBef>
                <a:spcPts val="0"/>
              </a:spcBef>
              <a:buClr>
                <a:srgbClr val="2C343B"/>
              </a:buClr>
              <a:buSzPct val="100000"/>
              <a:buNone/>
              <a:defRPr sz="2400"/>
            </a:lvl1pPr>
            <a:lvl2pPr lvl="1" algn="ctr" rtl="0">
              <a:spcBef>
                <a:spcPts val="0"/>
              </a:spcBef>
              <a:buClr>
                <a:srgbClr val="2C343B"/>
              </a:buClr>
              <a:buNone/>
              <a:defRPr/>
            </a:lvl2pPr>
            <a:lvl3pPr lvl="2" algn="ctr" rtl="0">
              <a:spcBef>
                <a:spcPts val="0"/>
              </a:spcBef>
              <a:buClr>
                <a:srgbClr val="2C343B"/>
              </a:buClr>
              <a:buNone/>
              <a:defRPr/>
            </a:lvl3pPr>
            <a:lvl4pPr lvl="3" algn="ctr" rtl="0">
              <a:spcBef>
                <a:spcPts val="0"/>
              </a:spcBef>
              <a:buClr>
                <a:srgbClr val="2C343B"/>
              </a:buClr>
              <a:buSzPct val="100000"/>
              <a:buNone/>
              <a:defRPr sz="2400"/>
            </a:lvl4pPr>
            <a:lvl5pPr lvl="4" algn="ctr" rtl="0">
              <a:spcBef>
                <a:spcPts val="0"/>
              </a:spcBef>
              <a:buClr>
                <a:srgbClr val="2C343B"/>
              </a:buClr>
              <a:buSzPct val="100000"/>
              <a:buNone/>
              <a:defRPr sz="2400"/>
            </a:lvl5pPr>
            <a:lvl6pPr lvl="5" algn="ctr" rtl="0">
              <a:spcBef>
                <a:spcPts val="0"/>
              </a:spcBef>
              <a:buClr>
                <a:srgbClr val="2C343B"/>
              </a:buClr>
              <a:buSzPct val="100000"/>
              <a:buNone/>
              <a:defRPr sz="2400"/>
            </a:lvl6pPr>
            <a:lvl7pPr lvl="6" algn="ctr" rtl="0">
              <a:spcBef>
                <a:spcPts val="0"/>
              </a:spcBef>
              <a:buClr>
                <a:srgbClr val="2C343B"/>
              </a:buClr>
              <a:buSzPct val="100000"/>
              <a:buNone/>
              <a:defRPr sz="2400"/>
            </a:lvl7pPr>
            <a:lvl8pPr lvl="7" algn="ctr" rtl="0">
              <a:spcBef>
                <a:spcPts val="0"/>
              </a:spcBef>
              <a:buClr>
                <a:srgbClr val="2C343B"/>
              </a:buClr>
              <a:buSzPct val="100000"/>
              <a:buNone/>
              <a:defRPr sz="2400"/>
            </a:lvl8pPr>
            <a:lvl9pPr lvl="8" algn="ctr" rtl="0">
              <a:spcBef>
                <a:spcPts val="0"/>
              </a:spcBef>
              <a:buClr>
                <a:srgbClr val="2C343B"/>
              </a:buClr>
              <a:buSzPct val="100000"/>
              <a:buNone/>
              <a:defRPr sz="2400"/>
            </a:lvl9pPr>
          </a:lstStyle>
          <a:p>
            <a:endParaRPr/>
          </a:p>
        </p:txBody>
      </p:sp>
    </p:spTree>
  </p:cSld>
  <p:clrMapOvr>
    <a:masterClrMapping/>
  </p:clrMapOvr>
  <p:transition spd="slow">
    <p:cover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ubtitle yellow">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Shape 21"/>
          <p:cNvSpPr txBox="1">
            <a:spLocks noGrp="1"/>
          </p:cNvSpPr>
          <p:nvPr>
            <p:ph type="ctrTitle"/>
          </p:nvPr>
        </p:nvSpPr>
        <p:spPr>
          <a:xfrm>
            <a:off x="1557300" y="2187325"/>
            <a:ext cx="6029399" cy="1546500"/>
          </a:xfrm>
          <a:prstGeom prst="rect">
            <a:avLst/>
          </a:prstGeom>
        </p:spPr>
        <p:txBody>
          <a:bodyPr lIns="91425" tIns="91425" rIns="91425" bIns="91425" anchor="b"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22" name="Shape 22"/>
          <p:cNvSpPr txBox="1">
            <a:spLocks noGrp="1"/>
          </p:cNvSpPr>
          <p:nvPr>
            <p:ph type="subTitle" idx="1"/>
          </p:nvPr>
        </p:nvSpPr>
        <p:spPr>
          <a:xfrm>
            <a:off x="1557300" y="3558146"/>
            <a:ext cx="6029399" cy="1046400"/>
          </a:xfrm>
          <a:prstGeom prst="rect">
            <a:avLst/>
          </a:prstGeom>
        </p:spPr>
        <p:txBody>
          <a:bodyPr lIns="91425" tIns="91425" rIns="91425" bIns="91425" anchor="t" anchorCtr="0"/>
          <a:lstStyle>
            <a:lvl1pPr lvl="0" algn="ctr" rtl="0">
              <a:spcBef>
                <a:spcPts val="0"/>
              </a:spcBef>
              <a:buClr>
                <a:srgbClr val="2C343B"/>
              </a:buClr>
              <a:buSzPct val="100000"/>
              <a:buNone/>
              <a:defRPr sz="2400"/>
            </a:lvl1pPr>
            <a:lvl2pPr lvl="1" algn="ctr" rtl="0">
              <a:spcBef>
                <a:spcPts val="0"/>
              </a:spcBef>
              <a:buClr>
                <a:srgbClr val="2C343B"/>
              </a:buClr>
              <a:buNone/>
              <a:defRPr/>
            </a:lvl2pPr>
            <a:lvl3pPr lvl="2" algn="ctr" rtl="0">
              <a:spcBef>
                <a:spcPts val="0"/>
              </a:spcBef>
              <a:buClr>
                <a:srgbClr val="2C343B"/>
              </a:buClr>
              <a:buNone/>
              <a:defRPr/>
            </a:lvl3pPr>
            <a:lvl4pPr lvl="3" algn="ctr" rtl="0">
              <a:spcBef>
                <a:spcPts val="0"/>
              </a:spcBef>
              <a:buClr>
                <a:srgbClr val="2C343B"/>
              </a:buClr>
              <a:buSzPct val="100000"/>
              <a:buNone/>
              <a:defRPr sz="2400"/>
            </a:lvl4pPr>
            <a:lvl5pPr lvl="4" algn="ctr" rtl="0">
              <a:spcBef>
                <a:spcPts val="0"/>
              </a:spcBef>
              <a:buClr>
                <a:srgbClr val="2C343B"/>
              </a:buClr>
              <a:buSzPct val="100000"/>
              <a:buNone/>
              <a:defRPr sz="2400"/>
            </a:lvl5pPr>
            <a:lvl6pPr lvl="5" algn="ctr" rtl="0">
              <a:spcBef>
                <a:spcPts val="0"/>
              </a:spcBef>
              <a:buClr>
                <a:srgbClr val="2C343B"/>
              </a:buClr>
              <a:buSzPct val="100000"/>
              <a:buNone/>
              <a:defRPr sz="2400"/>
            </a:lvl6pPr>
            <a:lvl7pPr lvl="6" algn="ctr" rtl="0">
              <a:spcBef>
                <a:spcPts val="0"/>
              </a:spcBef>
              <a:buClr>
                <a:srgbClr val="2C343B"/>
              </a:buClr>
              <a:buSzPct val="100000"/>
              <a:buNone/>
              <a:defRPr sz="2400"/>
            </a:lvl7pPr>
            <a:lvl8pPr lvl="7" algn="ctr" rtl="0">
              <a:spcBef>
                <a:spcPts val="0"/>
              </a:spcBef>
              <a:buClr>
                <a:srgbClr val="2C343B"/>
              </a:buClr>
              <a:buSzPct val="100000"/>
              <a:buNone/>
              <a:defRPr sz="2400"/>
            </a:lvl8pPr>
            <a:lvl9pPr lvl="8" algn="ctr" rtl="0">
              <a:spcBef>
                <a:spcPts val="0"/>
              </a:spcBef>
              <a:buClr>
                <a:srgbClr val="2C343B"/>
              </a:buClr>
              <a:buSzPct val="100000"/>
              <a:buNone/>
              <a:defRPr sz="2400"/>
            </a:lvl9pPr>
          </a:lstStyle>
          <a:p>
            <a:endParaRPr/>
          </a:p>
        </p:txBody>
      </p:sp>
    </p:spTree>
  </p:cSld>
  <p:clrMapOvr>
    <a:masterClrMapping/>
  </p:clrMapOvr>
  <p:transition spd="slow">
    <p:cover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Quote blue">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1104300" y="3034800"/>
            <a:ext cx="6935400" cy="1093199"/>
          </a:xfrm>
          <a:prstGeom prst="rect">
            <a:avLst/>
          </a:prstGeom>
        </p:spPr>
        <p:txBody>
          <a:bodyPr lIns="91425" tIns="91425" rIns="91425" bIns="91425" anchor="ctr" anchorCtr="0"/>
          <a:lstStyle>
            <a:lvl1pPr lvl="0" algn="ctr" rtl="0">
              <a:spcBef>
                <a:spcPts val="0"/>
              </a:spcBef>
              <a:buSzPct val="100000"/>
              <a:buChar char="●"/>
              <a:defRPr sz="2400" i="1"/>
            </a:lvl1pPr>
            <a:lvl2pPr lvl="1" algn="ctr" rtl="0">
              <a:spcBef>
                <a:spcPts val="0"/>
              </a:spcBef>
              <a:buChar char="○"/>
              <a:defRPr i="1"/>
            </a:lvl2pPr>
            <a:lvl3pPr lvl="2" algn="ctr" rtl="0">
              <a:spcBef>
                <a:spcPts val="0"/>
              </a:spcBef>
              <a:buChar char="■"/>
              <a:defRPr i="1"/>
            </a:lvl3pPr>
            <a:lvl4pPr lvl="3" algn="ctr" rtl="0">
              <a:spcBef>
                <a:spcPts val="0"/>
              </a:spcBef>
              <a:buSzPct val="100000"/>
              <a:buChar char="●"/>
              <a:defRPr sz="2400" i="1"/>
            </a:lvl4pPr>
            <a:lvl5pPr lvl="4" algn="ctr" rtl="0">
              <a:spcBef>
                <a:spcPts val="0"/>
              </a:spcBef>
              <a:buSzPct val="100000"/>
              <a:buChar char="○"/>
              <a:defRPr sz="2400" i="1"/>
            </a:lvl5pPr>
            <a:lvl6pPr lvl="5" algn="ctr" rtl="0">
              <a:spcBef>
                <a:spcPts val="0"/>
              </a:spcBef>
              <a:buSzPct val="100000"/>
              <a:buChar char="■"/>
              <a:defRPr sz="2400" i="1"/>
            </a:lvl6pPr>
            <a:lvl7pPr lvl="6" algn="ctr" rtl="0">
              <a:spcBef>
                <a:spcPts val="0"/>
              </a:spcBef>
              <a:buSzPct val="100000"/>
              <a:buChar char="●"/>
              <a:defRPr sz="2400" i="1"/>
            </a:lvl7pPr>
            <a:lvl8pPr lvl="7" algn="ctr" rtl="0">
              <a:spcBef>
                <a:spcPts val="0"/>
              </a:spcBef>
              <a:buSzPct val="100000"/>
              <a:buChar char="○"/>
              <a:defRPr sz="2400" i="1"/>
            </a:lvl8pPr>
            <a:lvl9pPr lvl="8" algn="ctr" rtl="0">
              <a:spcBef>
                <a:spcPts val="0"/>
              </a:spcBef>
              <a:buSzPct val="100000"/>
              <a:buChar char="■"/>
              <a:defRPr sz="2400" i="1"/>
            </a:lvl9pPr>
          </a:lstStyle>
          <a:p>
            <a:endParaRPr/>
          </a:p>
        </p:txBody>
      </p:sp>
      <p:sp>
        <p:nvSpPr>
          <p:cNvPr id="31" name="Shape 31"/>
          <p:cNvSpPr txBox="1"/>
          <p:nvPr/>
        </p:nvSpPr>
        <p:spPr>
          <a:xfrm>
            <a:off x="3593400" y="1711768"/>
            <a:ext cx="1957200" cy="871499"/>
          </a:xfrm>
          <a:prstGeom prst="rect">
            <a:avLst/>
          </a:prstGeom>
          <a:noFill/>
          <a:ln>
            <a:noFill/>
          </a:ln>
        </p:spPr>
        <p:txBody>
          <a:bodyPr lIns="91425" tIns="91425" rIns="91425" bIns="91425" anchor="t" anchorCtr="0">
            <a:noAutofit/>
          </a:bodyPr>
          <a:lstStyle/>
          <a:p>
            <a:pPr lvl="0" algn="ctr" rtl="0">
              <a:spcBef>
                <a:spcPts val="0"/>
              </a:spcBef>
              <a:buNone/>
            </a:pPr>
            <a:r>
              <a:rPr lang="en" sz="9600">
                <a:solidFill>
                  <a:srgbClr val="F5A500"/>
                </a:solidFill>
                <a:latin typeface="Permanent Marker"/>
                <a:ea typeface="Permanent Marker"/>
                <a:cs typeface="Permanent Marker"/>
                <a:sym typeface="Permanent Marker"/>
              </a:rPr>
              <a:t>“</a:t>
            </a:r>
          </a:p>
        </p:txBody>
      </p:sp>
    </p:spTree>
  </p:cSld>
  <p:clrMapOvr>
    <a:masterClrMapping/>
  </p:clrMapOvr>
  <p:transition spd="slow">
    <p:cover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30162"/>
            <a:ext cx="8229600" cy="1143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sp>
        <p:nvSpPr>
          <p:cNvPr id="34" name="Shape 34"/>
          <p:cNvSpPr txBox="1">
            <a:spLocks noGrp="1"/>
          </p:cNvSpPr>
          <p:nvPr>
            <p:ph type="body" idx="1"/>
          </p:nvPr>
        </p:nvSpPr>
        <p:spPr>
          <a:xfrm>
            <a:off x="911700" y="1600200"/>
            <a:ext cx="7320600" cy="49677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Tree>
  </p:cSld>
  <p:clrMapOvr>
    <a:masterClrMapping/>
  </p:clrMapOvr>
  <p:transition spd="slow">
    <p:cover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30162"/>
            <a:ext cx="8229600" cy="1143000"/>
          </a:xfrm>
          <a:prstGeom prst="rect">
            <a:avLst/>
          </a:prstGeom>
          <a:noFill/>
          <a:ln>
            <a:noFill/>
          </a:ln>
        </p:spPr>
        <p:txBody>
          <a:bodyPr lIns="91425" tIns="91425" rIns="91425" bIns="91425" anchor="ctr" anchorCtr="0"/>
          <a:lstStyle>
            <a:lvl1pPr lvl="0"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1pPr>
            <a:lvl2pPr lvl="1"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2pPr>
            <a:lvl3pPr lvl="2"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3pPr>
            <a:lvl4pPr lvl="3"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4pPr>
            <a:lvl5pPr lvl="4"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5pPr>
            <a:lvl6pPr lvl="5"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6pPr>
            <a:lvl7pPr lvl="6"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7pPr>
            <a:lvl8pPr lvl="7"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8pPr>
            <a:lvl9pPr lvl="8" algn="ctr">
              <a:spcBef>
                <a:spcPts val="0"/>
              </a:spcBef>
              <a:buClr>
                <a:srgbClr val="2C343B"/>
              </a:buClr>
              <a:buSzPct val="100000"/>
              <a:buFont typeface="Permanent Marker"/>
              <a:buNone/>
              <a:defRPr sz="2400">
                <a:solidFill>
                  <a:srgbClr val="2C343B"/>
                </a:solidFill>
                <a:latin typeface="Permanent Marker"/>
                <a:ea typeface="Permanent Marker"/>
                <a:cs typeface="Permanent Marker"/>
                <a:sym typeface="Permanent Marker"/>
              </a:defRPr>
            </a:lvl9pPr>
          </a:lstStyle>
          <a:p>
            <a:endParaRPr/>
          </a:p>
        </p:txBody>
      </p:sp>
      <p:sp>
        <p:nvSpPr>
          <p:cNvPr id="7" name="Shape 7"/>
          <p:cNvSpPr txBox="1">
            <a:spLocks noGrp="1"/>
          </p:cNvSpPr>
          <p:nvPr>
            <p:ph type="body" idx="1"/>
          </p:nvPr>
        </p:nvSpPr>
        <p:spPr>
          <a:xfrm>
            <a:off x="911700" y="1600200"/>
            <a:ext cx="7320600" cy="4967700"/>
          </a:xfrm>
          <a:prstGeom prst="rect">
            <a:avLst/>
          </a:prstGeom>
          <a:noFill/>
          <a:ln>
            <a:noFill/>
          </a:ln>
        </p:spPr>
        <p:txBody>
          <a:bodyPr lIns="91425" tIns="91425" rIns="91425" bIns="91425" anchor="t" anchorCtr="0"/>
          <a:lstStyle>
            <a:lvl1pPr lvl="0">
              <a:spcBef>
                <a:spcPts val="600"/>
              </a:spcBef>
              <a:buNone/>
              <a:defRPr sz="3000">
                <a:solidFill>
                  <a:srgbClr val="2C343B"/>
                </a:solidFill>
                <a:latin typeface="Source Sans Pro"/>
                <a:ea typeface="Source Sans Pro"/>
                <a:cs typeface="Source Sans Pro"/>
                <a:sym typeface="Source Sans Pro"/>
              </a:defRPr>
            </a:lvl1pPr>
            <a:lvl2pPr lvl="1">
              <a:spcBef>
                <a:spcPts val="480"/>
              </a:spcBef>
              <a:buNone/>
              <a:defRPr sz="2400">
                <a:solidFill>
                  <a:srgbClr val="2C343B"/>
                </a:solidFill>
                <a:latin typeface="Source Sans Pro"/>
                <a:ea typeface="Source Sans Pro"/>
                <a:cs typeface="Source Sans Pro"/>
                <a:sym typeface="Source Sans Pro"/>
              </a:defRPr>
            </a:lvl2pPr>
            <a:lvl3pPr lvl="2">
              <a:spcBef>
                <a:spcPts val="480"/>
              </a:spcBef>
              <a:buNone/>
              <a:defRPr sz="2400">
                <a:solidFill>
                  <a:srgbClr val="2C343B"/>
                </a:solidFill>
                <a:latin typeface="Source Sans Pro"/>
                <a:ea typeface="Source Sans Pro"/>
                <a:cs typeface="Source Sans Pro"/>
                <a:sym typeface="Source Sans Pro"/>
              </a:defRPr>
            </a:lvl3pPr>
            <a:lvl4pPr lvl="3">
              <a:spcBef>
                <a:spcPts val="360"/>
              </a:spcBef>
              <a:buNone/>
              <a:defRPr sz="1800">
                <a:solidFill>
                  <a:srgbClr val="2C343B"/>
                </a:solidFill>
                <a:latin typeface="Source Sans Pro"/>
                <a:ea typeface="Source Sans Pro"/>
                <a:cs typeface="Source Sans Pro"/>
                <a:sym typeface="Source Sans Pro"/>
              </a:defRPr>
            </a:lvl4pPr>
            <a:lvl5pPr lvl="4">
              <a:spcBef>
                <a:spcPts val="360"/>
              </a:spcBef>
              <a:buNone/>
              <a:defRPr sz="1800">
                <a:solidFill>
                  <a:srgbClr val="2C343B"/>
                </a:solidFill>
                <a:latin typeface="Source Sans Pro"/>
                <a:ea typeface="Source Sans Pro"/>
                <a:cs typeface="Source Sans Pro"/>
                <a:sym typeface="Source Sans Pro"/>
              </a:defRPr>
            </a:lvl5pPr>
            <a:lvl6pPr lvl="5">
              <a:spcBef>
                <a:spcPts val="360"/>
              </a:spcBef>
              <a:buNone/>
              <a:defRPr sz="1800">
                <a:solidFill>
                  <a:srgbClr val="2C343B"/>
                </a:solidFill>
                <a:latin typeface="Source Sans Pro"/>
                <a:ea typeface="Source Sans Pro"/>
                <a:cs typeface="Source Sans Pro"/>
                <a:sym typeface="Source Sans Pro"/>
              </a:defRPr>
            </a:lvl6pPr>
            <a:lvl7pPr lvl="6">
              <a:spcBef>
                <a:spcPts val="360"/>
              </a:spcBef>
              <a:buNone/>
              <a:defRPr sz="1800">
                <a:solidFill>
                  <a:srgbClr val="2C343B"/>
                </a:solidFill>
                <a:latin typeface="Source Sans Pro"/>
                <a:ea typeface="Source Sans Pro"/>
                <a:cs typeface="Source Sans Pro"/>
                <a:sym typeface="Source Sans Pro"/>
              </a:defRPr>
            </a:lvl7pPr>
            <a:lvl8pPr lvl="7">
              <a:spcBef>
                <a:spcPts val="360"/>
              </a:spcBef>
              <a:buNone/>
              <a:defRPr sz="1800">
                <a:solidFill>
                  <a:srgbClr val="2C343B"/>
                </a:solidFill>
                <a:latin typeface="Source Sans Pro"/>
                <a:ea typeface="Source Sans Pro"/>
                <a:cs typeface="Source Sans Pro"/>
                <a:sym typeface="Source Sans Pro"/>
              </a:defRPr>
            </a:lvl8pPr>
            <a:lvl9pPr lvl="8">
              <a:spcBef>
                <a:spcPts val="360"/>
              </a:spcBef>
              <a:buNone/>
              <a:defRPr sz="1800">
                <a:solidFill>
                  <a:srgbClr val="2C343B"/>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Lst>
  <p:transition spd="slow">
    <p:cover dir="r"/>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295551" y="2148754"/>
            <a:ext cx="6552899" cy="1546500"/>
          </a:xfrm>
          <a:prstGeom prst="rect">
            <a:avLst/>
          </a:prstGeom>
        </p:spPr>
        <p:txBody>
          <a:bodyPr lIns="91425" tIns="91425" rIns="91425" bIns="91425" anchor="ctr" anchorCtr="0">
            <a:noAutofit/>
          </a:bodyPr>
          <a:lstStyle/>
          <a:p>
            <a:pPr lvl="0"/>
            <a:r>
              <a:rPr lang="en-US" sz="6000" dirty="0" smtClean="0"/>
              <a:t>HELP </a:t>
            </a:r>
            <a:r>
              <a:rPr lang="en-US" sz="6000" dirty="0"/>
              <a:t>ME</a:t>
            </a:r>
            <a:r>
              <a:rPr lang="en-US" sz="6000" dirty="0">
                <a:latin typeface="GungsuhChe" panose="02030609000101010101" pitchFamily="49" charset="-127"/>
                <a:ea typeface="GungsuhChe" panose="02030609000101010101" pitchFamily="49" charset="-127"/>
              </a:rPr>
              <a:t>！</a:t>
            </a:r>
            <a:endParaRPr lang="en" sz="6000" dirty="0">
              <a:latin typeface="GungsuhChe" panose="02030609000101010101" pitchFamily="49" charset="-127"/>
              <a:ea typeface="GungsuhChe" panose="02030609000101010101" pitchFamily="49" charset="-127"/>
            </a:endParaRPr>
          </a:p>
        </p:txBody>
      </p:sp>
      <p:sp>
        <p:nvSpPr>
          <p:cNvPr id="3" name="Shape 97"/>
          <p:cNvSpPr txBox="1">
            <a:spLocks/>
          </p:cNvSpPr>
          <p:nvPr/>
        </p:nvSpPr>
        <p:spPr>
          <a:xfrm>
            <a:off x="1295550" y="3515194"/>
            <a:ext cx="6552899" cy="15465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Permanent Marker"/>
              <a:buNone/>
              <a:defRPr sz="4800" b="0" i="0" u="none" strike="noStrike" cap="none">
                <a:solidFill>
                  <a:srgbClr val="FFFFFF"/>
                </a:solidFill>
                <a:latin typeface="Permanent Marker"/>
                <a:ea typeface="Permanent Marker"/>
                <a:cs typeface="Permanent Marker"/>
                <a:sym typeface="Permanent Marker"/>
              </a:defRPr>
            </a:lvl1pPr>
            <a:lvl2pPr lvl="1"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2pPr>
            <a:lvl3pPr lvl="2"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3pPr>
            <a:lvl4pPr lvl="3"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4pPr>
            <a:lvl5pPr lvl="4"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5pPr>
            <a:lvl6pPr lvl="5"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6pPr>
            <a:lvl7pPr lvl="6"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7pPr>
            <a:lvl8pPr lvl="7"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8pPr>
            <a:lvl9pPr lvl="8"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9pPr>
          </a:lstStyle>
          <a:p>
            <a:r>
              <a:rPr lang="en-US" sz="2800" dirty="0">
                <a:latin typeface="Arial Rounded MT Bold" panose="020F0704030504030204" pitchFamily="34" charset="0"/>
              </a:rPr>
              <a:t>YU-CHING, HSU</a:t>
            </a:r>
          </a:p>
          <a:p>
            <a:r>
              <a:rPr lang="en-US" sz="2800" dirty="0" smtClean="0">
                <a:latin typeface="Arial Rounded MT Bold" panose="020F0704030504030204" pitchFamily="34" charset="0"/>
              </a:rPr>
              <a:t>YU-CHIH,WANG</a:t>
            </a:r>
          </a:p>
          <a:p>
            <a:r>
              <a:rPr lang="en-US" altLang="zh-TW" sz="2800" dirty="0">
                <a:latin typeface="Arial Rounded MT Bold" panose="020F0704030504030204" pitchFamily="34" charset="0"/>
              </a:rPr>
              <a:t>SHIANG-YUN, </a:t>
            </a:r>
            <a:r>
              <a:rPr lang="en-US" altLang="zh-TW" sz="2800" dirty="0" smtClean="0">
                <a:latin typeface="Arial Rounded MT Bold" panose="020F0704030504030204" pitchFamily="34" charset="0"/>
              </a:rPr>
              <a:t>CHEN</a:t>
            </a:r>
            <a:endParaRPr lang="en-US" altLang="zh-TW" sz="2800" dirty="0">
              <a:latin typeface="Arial Rounded MT Bold" panose="020F0704030504030204" pitchFamily="34" charset="0"/>
            </a:endParaRPr>
          </a:p>
        </p:txBody>
      </p:sp>
    </p:spTree>
  </p:cSld>
  <p:clrMapOvr>
    <a:masterClrMapping/>
  </p:clrMapOvr>
  <p:transition>
    <p:randomBa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240030" y="2498600"/>
            <a:ext cx="8903970" cy="2770630"/>
          </a:xfrm>
        </p:spPr>
        <p:txBody>
          <a:bodyPr/>
          <a:lstStyle/>
          <a:p>
            <a:pPr>
              <a:buNone/>
            </a:pPr>
            <a:r>
              <a:rPr lang="en-US" altLang="zh-TW" sz="3600" b="1" i="0" dirty="0" smtClean="0">
                <a:solidFill>
                  <a:schemeClr val="tx1"/>
                </a:solidFill>
                <a:latin typeface="Times New Roman" panose="02020603050405020304" pitchFamily="18" charset="0"/>
                <a:cs typeface="Times New Roman" panose="02020603050405020304" pitchFamily="18" charset="0"/>
              </a:rPr>
              <a:t>Vulnerable populations and </a:t>
            </a:r>
            <a:r>
              <a:rPr lang="en-US" altLang="zh-TW" sz="3600" b="1" i="0" dirty="0">
                <a:solidFill>
                  <a:schemeClr val="tx1"/>
                </a:solidFill>
                <a:latin typeface="Times New Roman" panose="02020603050405020304" pitchFamily="18" charset="0"/>
                <a:cs typeface="Times New Roman" panose="02020603050405020304" pitchFamily="18" charset="0"/>
              </a:rPr>
              <a:t>social welfare </a:t>
            </a:r>
            <a:r>
              <a:rPr lang="en-US" altLang="zh-TW" sz="3600" b="1" i="0" dirty="0" smtClean="0">
                <a:solidFill>
                  <a:schemeClr val="tx1"/>
                </a:solidFill>
                <a:latin typeface="Times New Roman" panose="02020603050405020304" pitchFamily="18" charset="0"/>
                <a:cs typeface="Times New Roman" panose="02020603050405020304" pitchFamily="18" charset="0"/>
              </a:rPr>
              <a:t>– </a:t>
            </a:r>
          </a:p>
          <a:p>
            <a:pPr>
              <a:buNone/>
            </a:pPr>
            <a:r>
              <a:rPr lang="en-US" altLang="zh-TW" sz="3600" b="1" dirty="0" smtClean="0">
                <a:solidFill>
                  <a:schemeClr val="tx1"/>
                </a:solidFill>
                <a:latin typeface="Times New Roman" panose="02020603050405020304" pitchFamily="18" charset="0"/>
                <a:cs typeface="Times New Roman" panose="02020603050405020304" pitchFamily="18" charset="0"/>
              </a:rPr>
              <a:t>deliver explicit </a:t>
            </a:r>
            <a:r>
              <a:rPr lang="en-US" altLang="zh-TW" sz="3600" b="1" dirty="0">
                <a:solidFill>
                  <a:schemeClr val="tx1"/>
                </a:solidFill>
                <a:latin typeface="Times New Roman" panose="02020603050405020304" pitchFamily="18" charset="0"/>
                <a:cs typeface="Times New Roman" panose="02020603050405020304" pitchFamily="18" charset="0"/>
              </a:rPr>
              <a:t>infor</a:t>
            </a:r>
            <a:r>
              <a:rPr lang="en-US" altLang="zh-TW" sz="3600" b="1" dirty="0" smtClean="0">
                <a:solidFill>
                  <a:schemeClr val="tx1"/>
                </a:solidFill>
                <a:latin typeface="Times New Roman" panose="02020603050405020304" pitchFamily="18" charset="0"/>
                <a:cs typeface="Times New Roman" panose="02020603050405020304" pitchFamily="18" charset="0"/>
              </a:rPr>
              <a:t>mation concerning </a:t>
            </a:r>
            <a:br>
              <a:rPr lang="en-US" altLang="zh-TW" sz="3600" b="1" dirty="0" smtClean="0">
                <a:solidFill>
                  <a:schemeClr val="tx1"/>
                </a:solidFill>
                <a:latin typeface="Times New Roman" panose="02020603050405020304" pitchFamily="18" charset="0"/>
                <a:cs typeface="Times New Roman" panose="02020603050405020304" pitchFamily="18" charset="0"/>
              </a:rPr>
            </a:br>
            <a:r>
              <a:rPr lang="en-US" altLang="zh-TW" sz="3600" b="1" dirty="0" smtClean="0">
                <a:solidFill>
                  <a:schemeClr val="tx1"/>
                </a:solidFill>
                <a:latin typeface="Times New Roman" panose="02020603050405020304" pitchFamily="18" charset="0"/>
                <a:cs typeface="Times New Roman" panose="02020603050405020304" pitchFamily="18" charset="0"/>
              </a:rPr>
              <a:t>social welfare to the vulnerable groups?</a:t>
            </a:r>
          </a:p>
        </p:txBody>
      </p:sp>
      <p:sp>
        <p:nvSpPr>
          <p:cNvPr id="3" name="文字方塊 2"/>
          <p:cNvSpPr txBox="1"/>
          <p:nvPr/>
        </p:nvSpPr>
        <p:spPr>
          <a:xfrm>
            <a:off x="8585200" y="6337300"/>
            <a:ext cx="393700" cy="307777"/>
          </a:xfrm>
          <a:prstGeom prst="rect">
            <a:avLst/>
          </a:prstGeom>
          <a:noFill/>
        </p:spPr>
        <p:txBody>
          <a:bodyPr wrap="square" rtlCol="0">
            <a:spAutoFit/>
          </a:bodyPr>
          <a:lstStyle/>
          <a:p>
            <a:r>
              <a:rPr lang="en-US" altLang="zh-TW" dirty="0"/>
              <a:t>1</a:t>
            </a:r>
            <a:endParaRPr lang="zh-TW" altLang="en-US" dirty="0"/>
          </a:p>
        </p:txBody>
      </p:sp>
      <p:sp>
        <p:nvSpPr>
          <p:cNvPr id="4" name="Shape 102"/>
          <p:cNvSpPr txBox="1">
            <a:spLocks/>
          </p:cNvSpPr>
          <p:nvPr/>
        </p:nvSpPr>
        <p:spPr>
          <a:xfrm>
            <a:off x="457200" y="187553"/>
            <a:ext cx="8229600" cy="1143000"/>
          </a:xfrm>
          <a:prstGeom prst="rect">
            <a:avLst/>
          </a:prstGeom>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smtClean="0">
                <a:latin typeface="Times New Roman" panose="02020603050405020304" pitchFamily="18" charset="0"/>
                <a:cs typeface="Times New Roman" panose="02020603050405020304" pitchFamily="18" charset="0"/>
              </a:rPr>
              <a:t>Target Audiences</a:t>
            </a:r>
            <a:endParaRPr lang="e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699125"/>
      </p:ext>
    </p:extLst>
  </p:cSld>
  <p:clrMapOvr>
    <a:masterClrMapping/>
  </p:clrMapOvr>
  <p:transition spd="slow">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p:cNvSpPr txBox="1"/>
          <p:nvPr/>
        </p:nvSpPr>
        <p:spPr>
          <a:xfrm>
            <a:off x="8585200" y="6337300"/>
            <a:ext cx="393700" cy="307777"/>
          </a:xfrm>
          <a:prstGeom prst="rect">
            <a:avLst/>
          </a:prstGeom>
          <a:noFill/>
        </p:spPr>
        <p:txBody>
          <a:bodyPr wrap="square" rtlCol="0">
            <a:spAutoFit/>
          </a:bodyPr>
          <a:lstStyle/>
          <a:p>
            <a:r>
              <a:rPr lang="en-US" altLang="zh-TW" dirty="0" smtClean="0"/>
              <a:t>3</a:t>
            </a:r>
            <a:endParaRPr lang="zh-TW" altLang="en-US" dirty="0"/>
          </a:p>
        </p:txBody>
      </p:sp>
      <p:sp>
        <p:nvSpPr>
          <p:cNvPr id="21" name="圓角矩形圖說文字 20"/>
          <p:cNvSpPr/>
          <p:nvPr/>
        </p:nvSpPr>
        <p:spPr>
          <a:xfrm>
            <a:off x="146614" y="649591"/>
            <a:ext cx="4392000" cy="2880000"/>
          </a:xfrm>
          <a:prstGeom prst="wedgeRoundRectCallout">
            <a:avLst>
              <a:gd name="adj1" fmla="val 48204"/>
              <a:gd name="adj2" fmla="val 53519"/>
              <a:gd name="adj3" fmla="val 16667"/>
            </a:avLst>
          </a:prstGeom>
          <a:solidFill>
            <a:schemeClr val="accent4">
              <a:lumMod val="40000"/>
              <a:lumOff val="60000"/>
            </a:schemeClr>
          </a:solidFill>
          <a:ln>
            <a:solidFill>
              <a:schemeClr val="accent4">
                <a:lumMod val="40000"/>
                <a:lumOff val="60000"/>
              </a:schemeClr>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4" name="圓角矩形圖說文字 23"/>
          <p:cNvSpPr/>
          <p:nvPr/>
        </p:nvSpPr>
        <p:spPr>
          <a:xfrm>
            <a:off x="4646754" y="653329"/>
            <a:ext cx="4392000" cy="2898000"/>
          </a:xfrm>
          <a:prstGeom prst="wedgeRoundRectCallout">
            <a:avLst>
              <a:gd name="adj1" fmla="val -51754"/>
              <a:gd name="adj2" fmla="val 52597"/>
              <a:gd name="adj3" fmla="val 16667"/>
            </a:avLst>
          </a:prstGeom>
          <a:solidFill>
            <a:schemeClr val="accent4">
              <a:lumMod val="40000"/>
              <a:lumOff val="60000"/>
            </a:schemeClr>
          </a:solidFill>
          <a:ln>
            <a:solidFill>
              <a:schemeClr val="accent4">
                <a:lumMod val="40000"/>
                <a:lumOff val="60000"/>
              </a:schemeClr>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圓角矩形圖說文字 24"/>
          <p:cNvSpPr/>
          <p:nvPr/>
        </p:nvSpPr>
        <p:spPr>
          <a:xfrm>
            <a:off x="138587" y="3830674"/>
            <a:ext cx="4392000" cy="2880000"/>
          </a:xfrm>
          <a:prstGeom prst="wedgeRoundRectCallout">
            <a:avLst>
              <a:gd name="adj1" fmla="val 49626"/>
              <a:gd name="adj2" fmla="val -56509"/>
              <a:gd name="adj3" fmla="val 16667"/>
            </a:avLst>
          </a:prstGeom>
          <a:solidFill>
            <a:schemeClr val="accent4">
              <a:lumMod val="40000"/>
              <a:lumOff val="60000"/>
            </a:schemeClr>
          </a:solidFill>
          <a:ln>
            <a:solidFill>
              <a:schemeClr val="accent4">
                <a:lumMod val="40000"/>
                <a:lumOff val="60000"/>
              </a:schemeClr>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6" name="圓角矩形圖說文字 25"/>
          <p:cNvSpPr/>
          <p:nvPr/>
        </p:nvSpPr>
        <p:spPr>
          <a:xfrm>
            <a:off x="4677562" y="3830674"/>
            <a:ext cx="4392000" cy="2880000"/>
          </a:xfrm>
          <a:prstGeom prst="wedgeRoundRectCallout">
            <a:avLst>
              <a:gd name="adj1" fmla="val -50180"/>
              <a:gd name="adj2" fmla="val -56019"/>
              <a:gd name="adj3" fmla="val 16667"/>
            </a:avLst>
          </a:prstGeom>
          <a:solidFill>
            <a:schemeClr val="accent4">
              <a:lumMod val="40000"/>
              <a:lumOff val="60000"/>
            </a:schemeClr>
          </a:solidFill>
          <a:ln>
            <a:solidFill>
              <a:schemeClr val="accent4">
                <a:lumMod val="40000"/>
                <a:lumOff val="60000"/>
              </a:schemeClr>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6184" t="9385" r="6514" b="8537"/>
          <a:stretch/>
        </p:blipFill>
        <p:spPr>
          <a:xfrm>
            <a:off x="3320430" y="2121522"/>
            <a:ext cx="2539227" cy="2387308"/>
          </a:xfrm>
          <a:prstGeom prst="rect">
            <a:avLst/>
          </a:prstGeom>
        </p:spPr>
      </p:pic>
      <p:sp>
        <p:nvSpPr>
          <p:cNvPr id="10" name="文字方塊 9"/>
          <p:cNvSpPr txBox="1"/>
          <p:nvPr/>
        </p:nvSpPr>
        <p:spPr>
          <a:xfrm>
            <a:off x="617897" y="733197"/>
            <a:ext cx="3882794" cy="769441"/>
          </a:xfrm>
          <a:prstGeom prst="rect">
            <a:avLst/>
          </a:prstGeom>
          <a:noFill/>
        </p:spPr>
        <p:txBody>
          <a:bodyPr wrap="none" rtlCol="0">
            <a:spAutoFit/>
          </a:bodyPr>
          <a:lstStyle/>
          <a:p>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Where can </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I get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the </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institutional </a:t>
            </a:r>
          </a:p>
          <a:p>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Information?</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l="5196" t="7123" r="6815" b="7245"/>
          <a:stretch/>
        </p:blipFill>
        <p:spPr>
          <a:xfrm>
            <a:off x="-17223" y="2630963"/>
            <a:ext cx="1209375" cy="1176982"/>
          </a:xfrm>
          <a:prstGeom prst="rect">
            <a:avLst/>
          </a:prstGeom>
        </p:spPr>
      </p:pic>
      <p:sp>
        <p:nvSpPr>
          <p:cNvPr id="12" name="文字方塊 11"/>
          <p:cNvSpPr txBox="1"/>
          <p:nvPr/>
        </p:nvSpPr>
        <p:spPr>
          <a:xfrm>
            <a:off x="644346" y="4078149"/>
            <a:ext cx="3570208" cy="769441"/>
          </a:xfrm>
          <a:prstGeom prst="rect">
            <a:avLst/>
          </a:prstGeom>
          <a:noFill/>
        </p:spPr>
        <p:txBody>
          <a:bodyPr wrap="none" rtlCol="0">
            <a:spAutoFit/>
          </a:bodyPr>
          <a:lstStyle/>
          <a:p>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How to publicize and sell </a:t>
            </a: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their products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on the internet?</a:t>
            </a: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文字方塊 14"/>
          <p:cNvSpPr txBox="1"/>
          <p:nvPr/>
        </p:nvSpPr>
        <p:spPr>
          <a:xfrm>
            <a:off x="4991406" y="729217"/>
            <a:ext cx="3798526" cy="769441"/>
          </a:xfrm>
          <a:prstGeom prst="rect">
            <a:avLst/>
          </a:prstGeom>
          <a:noFill/>
        </p:spPr>
        <p:txBody>
          <a:bodyPr wrap="square" rtlCol="0">
            <a:spAutoFit/>
          </a:bodyPr>
          <a:lstStyle/>
          <a:p>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Where can find the information about applying for subsidy?</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文字方塊 15"/>
          <p:cNvSpPr txBox="1"/>
          <p:nvPr/>
        </p:nvSpPr>
        <p:spPr>
          <a:xfrm>
            <a:off x="5222057" y="4079887"/>
            <a:ext cx="3741466" cy="1446550"/>
          </a:xfrm>
          <a:prstGeom prst="rect">
            <a:avLst/>
          </a:prstGeom>
          <a:noFill/>
        </p:spPr>
        <p:txBody>
          <a:bodyPr wrap="square" rtlCol="0">
            <a:spAutoFit/>
          </a:bodyPr>
          <a:lstStyle/>
          <a:p>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How to </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share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the </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charity goods that made by those vulnerable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groups</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04289" flipH="1">
            <a:off x="-157548" y="5176568"/>
            <a:ext cx="1585615" cy="1585615"/>
          </a:xfrm>
          <a:prstGeom prst="rect">
            <a:avLst/>
          </a:prstGeom>
        </p:spPr>
      </p:pic>
      <p:grpSp>
        <p:nvGrpSpPr>
          <p:cNvPr id="2" name="群組 1"/>
          <p:cNvGrpSpPr/>
          <p:nvPr/>
        </p:nvGrpSpPr>
        <p:grpSpPr>
          <a:xfrm>
            <a:off x="7712430" y="2362814"/>
            <a:ext cx="1465943" cy="1537669"/>
            <a:chOff x="7712430" y="1985447"/>
            <a:chExt cx="1465943" cy="1537669"/>
          </a:xfrm>
        </p:grpSpPr>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2430" y="2083188"/>
              <a:ext cx="1465943" cy="1439928"/>
            </a:xfrm>
            <a:prstGeom prst="rect">
              <a:avLst/>
            </a:prstGeom>
          </p:spPr>
        </p:pic>
        <p:pic>
          <p:nvPicPr>
            <p:cNvPr id="19" name="圖片 18"/>
            <p:cNvPicPr>
              <a:picLocks noChangeAspect="1"/>
            </p:cNvPicPr>
            <p:nvPr/>
          </p:nvPicPr>
          <p:blipFill rotWithShape="1">
            <a:blip r:embed="rId7">
              <a:extLst>
                <a:ext uri="{28A0092B-C50C-407E-A947-70E740481C1C}">
                  <a14:useLocalDpi xmlns:a14="http://schemas.microsoft.com/office/drawing/2010/main" val="0"/>
                </a:ext>
              </a:extLst>
            </a:blip>
            <a:srcRect l="20259" t="14335" r="16669"/>
            <a:stretch/>
          </p:blipFill>
          <p:spPr>
            <a:xfrm>
              <a:off x="8466523" y="1985447"/>
              <a:ext cx="608259" cy="619282"/>
            </a:xfrm>
            <a:prstGeom prst="rect">
              <a:avLst/>
            </a:prstGeom>
          </p:spPr>
        </p:pic>
        <p:pic>
          <p:nvPicPr>
            <p:cNvPr id="20" name="圖片 19"/>
            <p:cNvPicPr>
              <a:picLocks noChangeAspect="1"/>
            </p:cNvPicPr>
            <p:nvPr/>
          </p:nvPicPr>
          <p:blipFill rotWithShape="1">
            <a:blip r:embed="rId8">
              <a:extLst>
                <a:ext uri="{28A0092B-C50C-407E-A947-70E740481C1C}">
                  <a14:useLocalDpi xmlns:a14="http://schemas.microsoft.com/office/drawing/2010/main" val="0"/>
                </a:ext>
              </a:extLst>
            </a:blip>
            <a:srcRect l="15723" t="13793" r="20923" b="16641"/>
            <a:stretch/>
          </p:blipFill>
          <p:spPr>
            <a:xfrm>
              <a:off x="8726116" y="2040142"/>
              <a:ext cx="362911" cy="391420"/>
            </a:xfrm>
            <a:prstGeom prst="rect">
              <a:avLst/>
            </a:prstGeom>
          </p:spPr>
        </p:pic>
      </p:grpSp>
      <p:pic>
        <p:nvPicPr>
          <p:cNvPr id="5" name="圖片 4"/>
          <p:cNvPicPr>
            <a:picLocks noChangeAspect="1"/>
          </p:cNvPicPr>
          <p:nvPr/>
        </p:nvPicPr>
        <p:blipFill rotWithShape="1">
          <a:blip r:embed="rId9">
            <a:extLst>
              <a:ext uri="{28A0092B-C50C-407E-A947-70E740481C1C}">
                <a14:useLocalDpi xmlns:a14="http://schemas.microsoft.com/office/drawing/2010/main" val="0"/>
              </a:ext>
            </a:extLst>
          </a:blip>
          <a:srcRect l="8872" t="6012" r="7588" b="7122"/>
          <a:stretch/>
        </p:blipFill>
        <p:spPr>
          <a:xfrm>
            <a:off x="7823200" y="5378118"/>
            <a:ext cx="1285363" cy="1336550"/>
          </a:xfrm>
          <a:prstGeom prst="rect">
            <a:avLst/>
          </a:prstGeom>
        </p:spPr>
      </p:pic>
      <p:sp>
        <p:nvSpPr>
          <p:cNvPr id="22" name="文字方塊 21"/>
          <p:cNvSpPr txBox="1"/>
          <p:nvPr/>
        </p:nvSpPr>
        <p:spPr>
          <a:xfrm>
            <a:off x="865293" y="1512772"/>
            <a:ext cx="3372837" cy="1692771"/>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data.ntpc.gov.tw</a:t>
            </a:r>
          </a:p>
          <a:p>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新北市政府資料開放平台</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p>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Social welfare department</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社會局</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a:t>
            </a:r>
          </a:p>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Internet</a:t>
            </a:r>
          </a:p>
        </p:txBody>
      </p:sp>
      <p:sp>
        <p:nvSpPr>
          <p:cNvPr id="23" name="文字方塊 22"/>
          <p:cNvSpPr txBox="1"/>
          <p:nvPr/>
        </p:nvSpPr>
        <p:spPr>
          <a:xfrm>
            <a:off x="5499562" y="1432387"/>
            <a:ext cx="3647332" cy="2185214"/>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data.ntpc.gov.tw</a:t>
            </a:r>
          </a:p>
          <a:p>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新北市政府資料開放平台</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Research, Development and Evaluation Commission</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研究發展考核委員會</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p>
          <a:p>
            <a:endPar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文字方塊 27"/>
          <p:cNvSpPr txBox="1"/>
          <p:nvPr/>
        </p:nvSpPr>
        <p:spPr>
          <a:xfrm>
            <a:off x="853672" y="4847250"/>
            <a:ext cx="3372837" cy="430887"/>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social media</a:t>
            </a:r>
          </a:p>
        </p:txBody>
      </p:sp>
      <p:sp>
        <p:nvSpPr>
          <p:cNvPr id="29" name="文字方塊 28"/>
          <p:cNvSpPr txBox="1"/>
          <p:nvPr/>
        </p:nvSpPr>
        <p:spPr>
          <a:xfrm>
            <a:off x="5348767" y="5124743"/>
            <a:ext cx="3372837" cy="430887"/>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social media</a:t>
            </a:r>
          </a:p>
        </p:txBody>
      </p:sp>
      <p:sp>
        <p:nvSpPr>
          <p:cNvPr id="30" name="矩形 29"/>
          <p:cNvSpPr/>
          <p:nvPr/>
        </p:nvSpPr>
        <p:spPr>
          <a:xfrm>
            <a:off x="0" y="64560"/>
            <a:ext cx="9168942" cy="523220"/>
          </a:xfrm>
          <a:prstGeom prst="rect">
            <a:avLst/>
          </a:prstGeom>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Difficulty </a:t>
            </a:r>
            <a:r>
              <a:rPr lang="en-US" altLang="zh-TW" sz="2800" b="1" dirty="0" smtClean="0">
                <a:latin typeface="Times New Roman" panose="02020603050405020304" pitchFamily="18" charset="0"/>
                <a:cs typeface="Times New Roman" panose="02020603050405020304" pitchFamily="18" charset="0"/>
              </a:rPr>
              <a:t>getting </a:t>
            </a:r>
            <a:r>
              <a:rPr lang="en-US" altLang="zh-TW" sz="2800" b="1" dirty="0">
                <a:solidFill>
                  <a:schemeClr val="tx1"/>
                </a:solidFill>
                <a:latin typeface="Times New Roman" panose="02020603050405020304" pitchFamily="18" charset="0"/>
                <a:cs typeface="Times New Roman" panose="02020603050405020304" pitchFamily="18" charset="0"/>
              </a:rPr>
              <a:t>social welfare </a:t>
            </a:r>
            <a:r>
              <a:rPr lang="en-US" altLang="zh-TW" sz="2800" b="1" dirty="0" smtClean="0">
                <a:latin typeface="Times New Roman" panose="02020603050405020304" pitchFamily="18" charset="0"/>
                <a:cs typeface="Times New Roman" panose="02020603050405020304" pitchFamily="18" charset="0"/>
              </a:rPr>
              <a:t>information on the net.</a:t>
            </a:r>
            <a:endParaRPr lang="en-US" altLang="zh-TW" sz="2800" b="1" dirty="0">
              <a:latin typeface="Times New Roman" panose="02020603050405020304" pitchFamily="18" charset="0"/>
              <a:cs typeface="Times New Roman" panose="02020603050405020304" pitchFamily="18" charset="0"/>
            </a:endParaRPr>
          </a:p>
        </p:txBody>
      </p:sp>
      <p:pic>
        <p:nvPicPr>
          <p:cNvPr id="3" name="圖片 2"/>
          <p:cNvPicPr>
            <a:picLocks noChangeAspect="1"/>
          </p:cNvPicPr>
          <p:nvPr/>
        </p:nvPicPr>
        <p:blipFill rotWithShape="1">
          <a:blip r:embed="rId10">
            <a:extLst>
              <a:ext uri="{28A0092B-C50C-407E-A947-70E740481C1C}">
                <a14:useLocalDpi xmlns:a14="http://schemas.microsoft.com/office/drawing/2010/main" val="0"/>
              </a:ext>
            </a:extLst>
          </a:blip>
          <a:srcRect l="23516" t="2087" r="25321" b="9388"/>
          <a:stretch/>
        </p:blipFill>
        <p:spPr>
          <a:xfrm>
            <a:off x="3788960" y="1900624"/>
            <a:ext cx="1589293" cy="2630106"/>
          </a:xfrm>
          <a:prstGeom prst="rect">
            <a:avLst/>
          </a:prstGeom>
        </p:spPr>
      </p:pic>
    </p:spTree>
    <p:extLst>
      <p:ext uri="{BB962C8B-B14F-4D97-AF65-F5344CB8AC3E}">
        <p14:creationId xmlns:p14="http://schemas.microsoft.com/office/powerpoint/2010/main" val="3293817197"/>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25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0"/>
            <a:ext cx="8229600" cy="1143000"/>
          </a:xfrm>
          <a:prstGeom prst="rect">
            <a:avLst/>
          </a:prstGeom>
        </p:spPr>
        <p:txBody>
          <a:bodyPr lIns="91425" tIns="91425" rIns="91425" bIns="91425" anchor="ctr" anchorCtr="0">
            <a:noAutofit/>
          </a:bodyPr>
          <a:lstStyle/>
          <a:p>
            <a:pPr lvl="0" algn="l">
              <a:spcBef>
                <a:spcPts val="600"/>
              </a:spcBef>
            </a:pPr>
            <a:r>
              <a:rPr lang="en-US" altLang="zh-TW" sz="3600" dirty="0" smtClean="0">
                <a:solidFill>
                  <a:schemeClr val="tx1"/>
                </a:solidFill>
                <a:latin typeface="Times New Roman" panose="02020603050405020304" pitchFamily="18" charset="0"/>
                <a:cs typeface="Times New Roman" panose="02020603050405020304" pitchFamily="18" charset="0"/>
                <a:sym typeface="Source Sans Pro"/>
              </a:rPr>
              <a:t>Problem</a:t>
            </a:r>
            <a:endParaRPr lang="en-US" altLang="zh-TW" sz="3600" dirty="0">
              <a:solidFill>
                <a:schemeClr val="tx1"/>
              </a:solidFill>
              <a:latin typeface="Times New Roman" panose="02020603050405020304" pitchFamily="18" charset="0"/>
              <a:cs typeface="Times New Roman" panose="02020603050405020304" pitchFamily="18" charset="0"/>
              <a:sym typeface="Source Sans Pro"/>
            </a:endParaRPr>
          </a:p>
        </p:txBody>
      </p:sp>
      <p:sp>
        <p:nvSpPr>
          <p:cNvPr id="129" name="Shape 12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768600" indent="-457200">
              <a:spcBef>
                <a:spcPts val="600"/>
              </a:spcBef>
            </a:pPr>
            <a:r>
              <a:rPr lang="en-US" sz="2800" dirty="0">
                <a:solidFill>
                  <a:schemeClr val="tx1"/>
                </a:solidFill>
                <a:latin typeface="Times New Roman" panose="02020603050405020304" pitchFamily="18" charset="0"/>
                <a:cs typeface="Times New Roman" panose="02020603050405020304" pitchFamily="18" charset="0"/>
              </a:rPr>
              <a:t>We see…</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people share </a:t>
            </a:r>
            <a:r>
              <a:rPr lang="en-US" altLang="zh-TW" sz="2800" dirty="0" smtClean="0">
                <a:solidFill>
                  <a:schemeClr val="tx1"/>
                </a:solidFill>
                <a:latin typeface="Times New Roman" panose="02020603050405020304" pitchFamily="18" charset="0"/>
                <a:cs typeface="Times New Roman" panose="02020603050405020304" pitchFamily="18" charset="0"/>
              </a:rPr>
              <a:t>charity </a:t>
            </a:r>
            <a:r>
              <a:rPr lang="en-US" altLang="zh-TW" sz="2800" dirty="0">
                <a:solidFill>
                  <a:schemeClr val="tx1"/>
                </a:solidFill>
                <a:latin typeface="Times New Roman" panose="02020603050405020304" pitchFamily="18" charset="0"/>
                <a:cs typeface="Times New Roman" panose="02020603050405020304" pitchFamily="18" charset="0"/>
              </a:rPr>
              <a:t>selling </a:t>
            </a:r>
            <a:r>
              <a:rPr lang="en-US" sz="2800" dirty="0">
                <a:solidFill>
                  <a:schemeClr val="tx1"/>
                </a:solidFill>
                <a:latin typeface="Times New Roman" panose="02020603050405020304" pitchFamily="18" charset="0"/>
                <a:cs typeface="Times New Roman" panose="02020603050405020304" pitchFamily="18" charset="0"/>
              </a:rPr>
              <a:t>information on </a:t>
            </a:r>
            <a:r>
              <a:rPr lang="en-US" sz="2800" dirty="0" smtClean="0">
                <a:solidFill>
                  <a:schemeClr val="tx1"/>
                </a:solidFill>
                <a:latin typeface="Times New Roman" panose="02020603050405020304" pitchFamily="18" charset="0"/>
                <a:cs typeface="Times New Roman" panose="02020603050405020304" pitchFamily="18" charset="0"/>
              </a:rPr>
              <a:t>Social </a:t>
            </a:r>
            <a:r>
              <a:rPr lang="en-US" sz="2800" dirty="0">
                <a:solidFill>
                  <a:schemeClr val="tx1"/>
                </a:solidFill>
                <a:latin typeface="Times New Roman" panose="02020603050405020304" pitchFamily="18" charset="0"/>
                <a:cs typeface="Times New Roman" panose="02020603050405020304" pitchFamily="18" charset="0"/>
              </a:rPr>
              <a:t>Media, yet </a:t>
            </a:r>
            <a:r>
              <a:rPr lang="en-US" sz="2800" dirty="0" smtClean="0">
                <a:solidFill>
                  <a:schemeClr val="tx1"/>
                </a:solidFill>
                <a:latin typeface="Times New Roman" panose="02020603050405020304" pitchFamily="18" charset="0"/>
                <a:cs typeface="Times New Roman" panose="02020603050405020304" pitchFamily="18" charset="0"/>
              </a:rPr>
              <a:t>(1) the </a:t>
            </a:r>
            <a:r>
              <a:rPr lang="en-US" altLang="zh-TW" sz="2800" dirty="0">
                <a:solidFill>
                  <a:schemeClr val="tx1"/>
                </a:solidFill>
                <a:latin typeface="Times New Roman" panose="02020603050405020304" pitchFamily="18" charset="0"/>
                <a:cs typeface="Times New Roman" panose="02020603050405020304" pitchFamily="18" charset="0"/>
              </a:rPr>
              <a:t>timeline may </a:t>
            </a:r>
            <a:r>
              <a:rPr lang="en-US" sz="2800" dirty="0">
                <a:solidFill>
                  <a:schemeClr val="tx1"/>
                </a:solidFill>
                <a:latin typeface="Times New Roman" panose="02020603050405020304" pitchFamily="18" charset="0"/>
                <a:cs typeface="Times New Roman" panose="02020603050405020304" pitchFamily="18" charset="0"/>
              </a:rPr>
              <a:t>not</a:t>
            </a:r>
            <a:r>
              <a:rPr lang="en-US" altLang="zh-TW" sz="2800" dirty="0">
                <a:solidFill>
                  <a:schemeClr val="tx1"/>
                </a:solidFill>
                <a:latin typeface="Times New Roman" panose="02020603050405020304" pitchFamily="18" charset="0"/>
                <a:cs typeface="Times New Roman" panose="02020603050405020304" pitchFamily="18" charset="0"/>
              </a:rPr>
              <a:t> be </a:t>
            </a:r>
            <a:r>
              <a:rPr lang="en-US" altLang="zh-TW" sz="2800" dirty="0" smtClean="0">
                <a:solidFill>
                  <a:schemeClr val="tx1"/>
                </a:solidFill>
                <a:latin typeface="Times New Roman" panose="02020603050405020304" pitchFamily="18" charset="0"/>
                <a:cs typeface="Times New Roman" panose="02020603050405020304" pitchFamily="18" charset="0"/>
              </a:rPr>
              <a:t>ensured, and (2) </a:t>
            </a:r>
            <a:r>
              <a:rPr lang="en-US" altLang="zh-TW" sz="2800" dirty="0">
                <a:solidFill>
                  <a:schemeClr val="tx1"/>
                </a:solidFill>
                <a:latin typeface="Times New Roman" panose="02020603050405020304" pitchFamily="18" charset="0"/>
                <a:cs typeface="Times New Roman" panose="02020603050405020304" pitchFamily="18" charset="0"/>
              </a:rPr>
              <a:t>the information are bitty.  </a:t>
            </a:r>
          </a:p>
          <a:p>
            <a:pPr marL="768600" indent="-457200">
              <a:spcBef>
                <a:spcPts val="600"/>
              </a:spcBef>
            </a:pPr>
            <a:r>
              <a:rPr lang="en-US" sz="2800" dirty="0">
                <a:solidFill>
                  <a:schemeClr val="tx1"/>
                </a:solidFill>
                <a:latin typeface="Times New Roman" panose="02020603050405020304" pitchFamily="18" charset="0"/>
                <a:cs typeface="Times New Roman" panose="02020603050405020304" pitchFamily="18" charset="0"/>
              </a:rPr>
              <a:t>Result…</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Many information on the social media are out of </a:t>
            </a:r>
            <a:r>
              <a:rPr lang="en-US" sz="2800" dirty="0" smtClean="0">
                <a:solidFill>
                  <a:schemeClr val="tx1"/>
                </a:solidFill>
                <a:latin typeface="Times New Roman" panose="02020603050405020304" pitchFamily="18" charset="0"/>
                <a:cs typeface="Times New Roman" panose="02020603050405020304" pitchFamily="18" charset="0"/>
              </a:rPr>
              <a:t>dated and/or</a:t>
            </a:r>
            <a:r>
              <a:rPr lang="en-US" altLang="zh-TW" sz="2800" dirty="0" smtClean="0">
                <a:solidFill>
                  <a:schemeClr val="tx1"/>
                </a:solidFill>
                <a:latin typeface="Times New Roman" panose="02020603050405020304" pitchFamily="18" charset="0"/>
                <a:cs typeface="Times New Roman" panose="02020603050405020304" pitchFamily="18" charset="0"/>
              </a:rPr>
              <a:t> ambiguous.</a:t>
            </a:r>
            <a:r>
              <a:rPr lang="en-US" sz="2800" dirty="0">
                <a:solidFill>
                  <a:schemeClr val="tx1"/>
                </a:solidFill>
                <a:latin typeface="Times New Roman" panose="02020603050405020304" pitchFamily="18" charset="0"/>
                <a:cs typeface="Times New Roman" panose="02020603050405020304" pitchFamily="18" charset="0"/>
              </a:rPr>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People still don’t know how to hel</a:t>
            </a:r>
            <a:r>
              <a:rPr lang="en-US" sz="2800" dirty="0" smtClean="0">
                <a:latin typeface="Times New Roman" panose="02020603050405020304" pitchFamily="18" charset="0"/>
                <a:cs typeface="Times New Roman" panose="02020603050405020304" pitchFamily="18" charset="0"/>
              </a:rPr>
              <a:t>p them.</a:t>
            </a:r>
            <a:endParaRPr lang="en-US" dirty="0">
              <a:latin typeface="Times New Roman" panose="02020603050405020304" pitchFamily="18" charset="0"/>
              <a:cs typeface="Times New Roman" panose="02020603050405020304" pitchFamily="18" charset="0"/>
            </a:endParaRPr>
          </a:p>
        </p:txBody>
      </p:sp>
      <p:sp>
        <p:nvSpPr>
          <p:cNvPr id="4" name="文字方塊 3"/>
          <p:cNvSpPr txBox="1"/>
          <p:nvPr/>
        </p:nvSpPr>
        <p:spPr>
          <a:xfrm>
            <a:off x="8585200" y="6337300"/>
            <a:ext cx="393700" cy="307777"/>
          </a:xfrm>
          <a:prstGeom prst="rect">
            <a:avLst/>
          </a:prstGeom>
          <a:noFill/>
        </p:spPr>
        <p:txBody>
          <a:bodyPr wrap="square" rtlCol="0">
            <a:spAutoFit/>
          </a:bodyPr>
          <a:lstStyle/>
          <a:p>
            <a:r>
              <a:rPr lang="en-US" altLang="zh-TW" dirty="0"/>
              <a:t>3</a:t>
            </a:r>
            <a:endParaRPr lang="zh-TW" altLang="en-US" dirty="0"/>
          </a:p>
        </p:txBody>
      </p:sp>
      <p:pic>
        <p:nvPicPr>
          <p:cNvPr id="2" name="圖片 1"/>
          <p:cNvPicPr>
            <a:picLocks noChangeAspect="1"/>
          </p:cNvPicPr>
          <p:nvPr/>
        </p:nvPicPr>
        <p:blipFill>
          <a:blip r:embed="rId3"/>
          <a:stretch>
            <a:fillRect/>
          </a:stretch>
        </p:blipFill>
        <p:spPr>
          <a:xfrm>
            <a:off x="2967789" y="3368842"/>
            <a:ext cx="6176211" cy="3505200"/>
          </a:xfrm>
          <a:prstGeom prst="rect">
            <a:avLst/>
          </a:prstGeom>
        </p:spPr>
      </p:pic>
    </p:spTree>
    <p:extLst>
      <p:ext uri="{BB962C8B-B14F-4D97-AF65-F5344CB8AC3E}">
        <p14:creationId xmlns:p14="http://schemas.microsoft.com/office/powerpoint/2010/main" val="2474129068"/>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42" presetClass="entr" presetSubtype="0" fill="hold" nodeType="with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750"/>
                                        <p:tgtEl>
                                          <p:spTgt spid="129">
                                            <p:txEl>
                                              <p:pRg st="1" end="1"/>
                                            </p:txEl>
                                          </p:spTgt>
                                        </p:tgtEl>
                                      </p:cBhvr>
                                    </p:animEffect>
                                    <p:anim calcmode="lin" valueType="num">
                                      <p:cBhvr>
                                        <p:cTn id="15" dur="75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75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0"/>
            <a:ext cx="8229600" cy="1143000"/>
          </a:xfrm>
          <a:prstGeom prst="rect">
            <a:avLst/>
          </a:prstGeom>
        </p:spPr>
        <p:txBody>
          <a:bodyPr lIns="91425" tIns="91425" rIns="91425" bIns="91425" anchor="ctr" anchorCtr="0">
            <a:noAutofit/>
          </a:bodyPr>
          <a:lstStyle/>
          <a:p>
            <a:pPr lvl="0" algn="l">
              <a:spcBef>
                <a:spcPts val="600"/>
              </a:spcBef>
            </a:pPr>
            <a:r>
              <a:rPr lang="en-US" altLang="zh-TW" sz="3600" dirty="0">
                <a:solidFill>
                  <a:schemeClr val="tx1"/>
                </a:solidFill>
                <a:latin typeface="Times New Roman" panose="02020603050405020304" pitchFamily="18" charset="0"/>
                <a:cs typeface="Times New Roman" panose="02020603050405020304" pitchFamily="18" charset="0"/>
                <a:sym typeface="Source Sans Pro"/>
              </a:rPr>
              <a:t>Project</a:t>
            </a:r>
          </a:p>
        </p:txBody>
      </p:sp>
      <p:sp>
        <p:nvSpPr>
          <p:cNvPr id="129" name="Shape 129"/>
          <p:cNvSpPr txBox="1">
            <a:spLocks noGrp="1"/>
          </p:cNvSpPr>
          <p:nvPr>
            <p:ph type="body" idx="1"/>
          </p:nvPr>
        </p:nvSpPr>
        <p:spPr>
          <a:xfrm>
            <a:off x="911700" y="1600200"/>
            <a:ext cx="7320600" cy="4967700"/>
          </a:xfrm>
          <a:prstGeom prst="rect">
            <a:avLst/>
          </a:prstGeom>
        </p:spPr>
        <p:txBody>
          <a:bodyPr lIns="91425" tIns="91425" rIns="91425" bIns="91425" anchor="t" anchorCtr="0">
            <a:noAutofit/>
          </a:bodyPr>
          <a:lstStyle/>
          <a:p>
            <a:pPr marL="457200" lvl="0" indent="-457200">
              <a:spcBef>
                <a:spcPts val="600"/>
              </a:spcBef>
            </a:pPr>
            <a:r>
              <a:rPr lang="en-US" sz="3200" dirty="0" smtClean="0">
                <a:latin typeface="Times New Roman" panose="02020603050405020304" pitchFamily="18" charset="0"/>
                <a:cs typeface="Times New Roman" panose="02020603050405020304" pitchFamily="18" charset="0"/>
              </a:rPr>
              <a:t>We want to do…</a:t>
            </a:r>
            <a:endParaRPr lang="en-US" sz="3200" dirty="0">
              <a:latin typeface="Times New Roman" panose="02020603050405020304" pitchFamily="18" charset="0"/>
              <a:cs typeface="Times New Roman" panose="02020603050405020304" pitchFamily="18" charset="0"/>
            </a:endParaRPr>
          </a:p>
          <a:p>
            <a:pPr marL="770400" lvl="0" indent="-457200">
              <a:spcBef>
                <a:spcPts val="600"/>
              </a:spcBef>
            </a:pPr>
            <a:r>
              <a:rPr lang="en-US" sz="2800" dirty="0">
                <a:latin typeface="Times New Roman" panose="02020603050405020304" pitchFamily="18" charset="0"/>
                <a:cs typeface="Times New Roman" panose="02020603050405020304" pitchFamily="18" charset="0"/>
              </a:rPr>
              <a:t>Instruct social media users a clear procedure to help </a:t>
            </a:r>
            <a:r>
              <a:rPr lang="en-US" altLang="zh-TW" sz="2800" dirty="0">
                <a:latin typeface="Times New Roman" panose="02020603050405020304" pitchFamily="18" charset="0"/>
                <a:cs typeface="Times New Roman" panose="02020603050405020304" pitchFamily="18" charset="0"/>
              </a:rPr>
              <a:t>minorities </a:t>
            </a:r>
            <a:r>
              <a:rPr lang="en-US" sz="2800" dirty="0">
                <a:latin typeface="Times New Roman" panose="02020603050405020304" pitchFamily="18" charset="0"/>
                <a:cs typeface="Times New Roman" panose="02020603050405020304" pitchFamily="18" charset="0"/>
              </a:rPr>
              <a:t>on time.</a:t>
            </a:r>
          </a:p>
          <a:p>
            <a:pPr marL="770400" lvl="0" indent="-457200">
              <a:spcBef>
                <a:spcPts val="600"/>
              </a:spcBef>
            </a:pPr>
            <a:r>
              <a:rPr lang="en-US" sz="2800" dirty="0">
                <a:latin typeface="Times New Roman" panose="02020603050405020304" pitchFamily="18" charset="0"/>
                <a:cs typeface="Times New Roman" panose="02020603050405020304" pitchFamily="18" charset="0"/>
              </a:rPr>
              <a:t>Easily help those v</a:t>
            </a:r>
            <a:r>
              <a:rPr lang="en-US" altLang="zh-TW" sz="2800" dirty="0">
                <a:latin typeface="Times New Roman" panose="02020603050405020304" pitchFamily="18" charset="0"/>
                <a:cs typeface="Times New Roman" panose="02020603050405020304" pitchFamily="18" charset="0"/>
              </a:rPr>
              <a:t>ulnerable populations </a:t>
            </a:r>
            <a:r>
              <a:rPr lang="en-US" sz="2800" dirty="0">
                <a:latin typeface="Times New Roman" panose="02020603050405020304" pitchFamily="18" charset="0"/>
                <a:cs typeface="Times New Roman" panose="02020603050405020304" pitchFamily="18" charset="0"/>
              </a:rPr>
              <a:t>the getting the information they need.</a:t>
            </a:r>
          </a:p>
        </p:txBody>
      </p:sp>
      <p:sp>
        <p:nvSpPr>
          <p:cNvPr id="4" name="文字方塊 3"/>
          <p:cNvSpPr txBox="1"/>
          <p:nvPr/>
        </p:nvSpPr>
        <p:spPr>
          <a:xfrm>
            <a:off x="8585200" y="6337300"/>
            <a:ext cx="393700" cy="307777"/>
          </a:xfrm>
          <a:prstGeom prst="rect">
            <a:avLst/>
          </a:prstGeom>
          <a:noFill/>
        </p:spPr>
        <p:txBody>
          <a:bodyPr wrap="square" rtlCol="0">
            <a:spAutoFit/>
          </a:bodyPr>
          <a:lstStyle/>
          <a:p>
            <a:r>
              <a:rPr lang="en-US" altLang="zh-TW" dirty="0"/>
              <a:t>4</a:t>
            </a:r>
            <a:endParaRPr lang="zh-TW" altLang="en-US" dirty="0"/>
          </a:p>
        </p:txBody>
      </p:sp>
    </p:spTree>
    <p:extLst>
      <p:ext uri="{BB962C8B-B14F-4D97-AF65-F5344CB8AC3E}">
        <p14:creationId xmlns:p14="http://schemas.microsoft.com/office/powerpoint/2010/main" val="2233428746"/>
      </p:ext>
    </p:extLst>
  </p:cSld>
  <p:clrMapOvr>
    <a:masterClrMapping/>
  </p:clrMapOvr>
  <p:transition spd="slow">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0"/>
            <a:ext cx="8229600" cy="1143000"/>
          </a:xfrm>
          <a:prstGeom prst="rect">
            <a:avLst/>
          </a:prstGeom>
        </p:spPr>
        <p:txBody>
          <a:bodyPr lIns="91425" tIns="91425" rIns="91425" bIns="91425" anchor="ctr" anchorCtr="0">
            <a:noAutofit/>
          </a:bodyPr>
          <a:lstStyle/>
          <a:p>
            <a:pPr lvl="0" algn="l">
              <a:spcBef>
                <a:spcPts val="600"/>
              </a:spcBef>
            </a:pPr>
            <a:r>
              <a:rPr lang="en-US" altLang="zh-TW" sz="3600" smtClean="0">
                <a:solidFill>
                  <a:schemeClr val="tx1"/>
                </a:solidFill>
                <a:latin typeface="Times New Roman" panose="02020603050405020304" pitchFamily="18" charset="0"/>
                <a:cs typeface="Times New Roman" panose="02020603050405020304" pitchFamily="18" charset="0"/>
                <a:sym typeface="Source Sans Pro"/>
              </a:rPr>
              <a:t>Project</a:t>
            </a:r>
            <a:endParaRPr lang="en-US" altLang="zh-TW" sz="3600" dirty="0">
              <a:solidFill>
                <a:schemeClr val="tx1"/>
              </a:solidFill>
              <a:latin typeface="Times New Roman" panose="02020603050405020304" pitchFamily="18" charset="0"/>
              <a:cs typeface="Times New Roman" panose="02020603050405020304" pitchFamily="18" charset="0"/>
              <a:sym typeface="Source Sans Pro"/>
            </a:endParaRPr>
          </a:p>
        </p:txBody>
      </p:sp>
      <p:sp>
        <p:nvSpPr>
          <p:cNvPr id="129" name="Shape 129"/>
          <p:cNvSpPr txBox="1">
            <a:spLocks noGrp="1"/>
          </p:cNvSpPr>
          <p:nvPr>
            <p:ph type="body" idx="1"/>
          </p:nvPr>
        </p:nvSpPr>
        <p:spPr>
          <a:xfrm>
            <a:off x="877410" y="1611630"/>
            <a:ext cx="7320600" cy="4967700"/>
          </a:xfrm>
          <a:prstGeom prst="rect">
            <a:avLst/>
          </a:prstGeom>
        </p:spPr>
        <p:txBody>
          <a:bodyPr lIns="91425" tIns="91425" rIns="91425" bIns="91425" anchor="t" anchorCtr="0">
            <a:noAutofit/>
          </a:bodyPr>
          <a:lstStyle/>
          <a:p>
            <a:pPr marL="457200" lvl="0" indent="-457200">
              <a:spcBef>
                <a:spcPts val="600"/>
              </a:spcBef>
            </a:pPr>
            <a:r>
              <a:rPr lang="en-US" sz="3200" dirty="0" smtClean="0">
                <a:latin typeface="Times New Roman" panose="02020603050405020304" pitchFamily="18" charset="0"/>
                <a:cs typeface="Times New Roman" panose="02020603050405020304" pitchFamily="18" charset="0"/>
              </a:rPr>
              <a:t>Develop an App by Eclipse </a:t>
            </a:r>
          </a:p>
          <a:p>
            <a:pPr marL="457200" lvl="0" indent="-457200">
              <a:spcBef>
                <a:spcPts val="600"/>
              </a:spcBef>
            </a:pPr>
            <a:r>
              <a:rPr lang="en-US" sz="3200" dirty="0" smtClean="0">
                <a:latin typeface="Times New Roman" panose="02020603050405020304" pitchFamily="18" charset="0"/>
                <a:cs typeface="Times New Roman" panose="02020603050405020304" pitchFamily="18" charset="0"/>
              </a:rPr>
              <a:t>Two</a:t>
            </a:r>
            <a:r>
              <a:rPr lang="zh-TW" alt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core functions</a:t>
            </a:r>
          </a:p>
          <a:p>
            <a:pPr marL="770400" lvl="0" indent="-457200">
              <a:spcBef>
                <a:spcPts val="600"/>
              </a:spcBef>
            </a:pPr>
            <a:r>
              <a:rPr lang="en-US" sz="2800" dirty="0">
                <a:latin typeface="Times New Roman" panose="02020603050405020304" pitchFamily="18" charset="0"/>
                <a:cs typeface="Times New Roman" panose="02020603050405020304" pitchFamily="18" charset="0"/>
              </a:rPr>
              <a:t>Visualization Maps: </a:t>
            </a:r>
            <a:br>
              <a:rPr lang="en-US" sz="2800" dirty="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For general users: place </a:t>
            </a:r>
            <a:r>
              <a:rPr lang="en-US" sz="2800" dirty="0">
                <a:latin typeface="Times New Roman" panose="02020603050405020304" pitchFamily="18" charset="0"/>
                <a:cs typeface="Times New Roman" panose="02020603050405020304" pitchFamily="18" charset="0"/>
              </a:rPr>
              <a:t>a “Pin” to show the </a:t>
            </a:r>
            <a:r>
              <a:rPr lang="en-US" altLang="zh-TW" sz="2800" dirty="0">
                <a:latin typeface="Times New Roman" panose="02020603050405020304" pitchFamily="18" charset="0"/>
                <a:cs typeface="Times New Roman" panose="02020603050405020304" pitchFamily="18" charset="0"/>
              </a:rPr>
              <a:t>immediately </a:t>
            </a:r>
            <a:r>
              <a:rPr lang="en-US" sz="2800" dirty="0">
                <a:latin typeface="Times New Roman" panose="02020603050405020304" pitchFamily="18" charset="0"/>
                <a:cs typeface="Times New Roman" panose="02020603050405020304" pitchFamily="18" charset="0"/>
              </a:rPr>
              <a:t>information about vulnerable groups.</a:t>
            </a:r>
          </a:p>
          <a:p>
            <a:pPr marL="770400" lvl="0" indent="-457200">
              <a:spcBef>
                <a:spcPts val="600"/>
              </a:spcBef>
            </a:pPr>
            <a:r>
              <a:rPr lang="en-US" sz="2800" dirty="0" smtClean="0">
                <a:latin typeface="Times New Roman" panose="02020603050405020304" pitchFamily="18" charset="0"/>
                <a:cs typeface="Times New Roman" panose="02020603050405020304" pitchFamily="18" charset="0"/>
              </a:rPr>
              <a:t>Filter </a:t>
            </a:r>
            <a:r>
              <a:rPr lang="en-US" sz="2800" dirty="0">
                <a:latin typeface="Times New Roman" panose="02020603050405020304" pitchFamily="18" charset="0"/>
                <a:cs typeface="Times New Roman" panose="02020603050405020304" pitchFamily="18" charset="0"/>
              </a:rPr>
              <a:t>System: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For </a:t>
            </a:r>
            <a:r>
              <a:rPr lang="en-US" altLang="zh-TW" sz="2800" dirty="0">
                <a:latin typeface="Times New Roman" panose="02020603050405020304" pitchFamily="18" charset="0"/>
                <a:cs typeface="Times New Roman" panose="02020603050405020304" pitchFamily="18" charset="0"/>
              </a:rPr>
              <a:t>vulnerable groups: ask the “what they need” question and find the best practices </a:t>
            </a:r>
            <a:r>
              <a:rPr lang="en-US" altLang="zh-TW" sz="2800" dirty="0" smtClean="0">
                <a:latin typeface="Times New Roman" panose="02020603050405020304" pitchFamily="18" charset="0"/>
                <a:cs typeface="Times New Roman" panose="02020603050405020304" pitchFamily="18" charset="0"/>
              </a:rPr>
              <a:t>answers.</a:t>
            </a:r>
            <a:endParaRPr lang="en-US" sz="2800" dirty="0">
              <a:latin typeface="Times New Roman" panose="02020603050405020304" pitchFamily="18" charset="0"/>
              <a:cs typeface="Times New Roman" panose="02020603050405020304" pitchFamily="18" charset="0"/>
            </a:endParaRPr>
          </a:p>
        </p:txBody>
      </p:sp>
      <p:sp>
        <p:nvSpPr>
          <p:cNvPr id="4" name="文字方塊 3"/>
          <p:cNvSpPr txBox="1"/>
          <p:nvPr/>
        </p:nvSpPr>
        <p:spPr>
          <a:xfrm>
            <a:off x="8585200" y="6337300"/>
            <a:ext cx="393700" cy="307777"/>
          </a:xfrm>
          <a:prstGeom prst="rect">
            <a:avLst/>
          </a:prstGeom>
          <a:noFill/>
        </p:spPr>
        <p:txBody>
          <a:bodyPr wrap="square" rtlCol="0">
            <a:spAutoFit/>
          </a:bodyPr>
          <a:lstStyle/>
          <a:p>
            <a:r>
              <a:rPr lang="en-US" altLang="zh-TW" dirty="0" smtClean="0"/>
              <a:t>5</a:t>
            </a:r>
            <a:endParaRPr lang="zh-TW" altLang="en-US" dirty="0"/>
          </a:p>
        </p:txBody>
      </p:sp>
    </p:spTree>
    <p:extLst>
      <p:ext uri="{BB962C8B-B14F-4D97-AF65-F5344CB8AC3E}">
        <p14:creationId xmlns:p14="http://schemas.microsoft.com/office/powerpoint/2010/main" val="199991604"/>
      </p:ext>
    </p:extLst>
  </p:cSld>
  <p:clrMapOvr>
    <a:masterClrMapping/>
  </p:clrMapOvr>
  <p:transition spd="slow">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0"/>
            <a:ext cx="8229600" cy="1143000"/>
          </a:xfrm>
          <a:prstGeom prst="rect">
            <a:avLst/>
          </a:prstGeom>
        </p:spPr>
        <p:txBody>
          <a:bodyPr lIns="91425" tIns="91425" rIns="91425" bIns="91425" anchor="ctr" anchorCtr="0">
            <a:noAutofit/>
          </a:bodyPr>
          <a:lstStyle/>
          <a:p>
            <a:pPr lvl="0" algn="l">
              <a:spcBef>
                <a:spcPts val="600"/>
              </a:spcBef>
            </a:pPr>
            <a:r>
              <a:rPr lang="en-US" altLang="zh-TW" sz="3600" dirty="0" smtClean="0">
                <a:solidFill>
                  <a:schemeClr val="tx1"/>
                </a:solidFill>
                <a:latin typeface="Times New Roman" panose="02020603050405020304" pitchFamily="18" charset="0"/>
                <a:cs typeface="Times New Roman" panose="02020603050405020304" pitchFamily="18" charset="0"/>
                <a:sym typeface="Source Sans Pro"/>
              </a:rPr>
              <a:t>Datasets used</a:t>
            </a:r>
            <a:r>
              <a:rPr lang="zh-TW" altLang="en-US" sz="3600" dirty="0" smtClean="0">
                <a:solidFill>
                  <a:schemeClr val="tx1"/>
                </a:solidFill>
                <a:latin typeface="Times New Roman" panose="02020603050405020304" pitchFamily="18" charset="0"/>
                <a:cs typeface="Times New Roman" panose="02020603050405020304" pitchFamily="18" charset="0"/>
                <a:sym typeface="Source Sans Pro"/>
              </a:rPr>
              <a:t> </a:t>
            </a:r>
            <a:r>
              <a:rPr lang="en-US" altLang="zh-TW" sz="3600" dirty="0" smtClean="0">
                <a:solidFill>
                  <a:schemeClr val="tx1"/>
                </a:solidFill>
                <a:latin typeface="Times New Roman" panose="02020603050405020304" pitchFamily="18" charset="0"/>
                <a:cs typeface="Times New Roman" panose="02020603050405020304" pitchFamily="18" charset="0"/>
                <a:sym typeface="Source Sans Pro"/>
              </a:rPr>
              <a:t>-</a:t>
            </a:r>
            <a:r>
              <a:rPr lang="zh-TW" altLang="en-US" sz="3600" dirty="0" smtClean="0">
                <a:solidFill>
                  <a:schemeClr val="tx1"/>
                </a:solidFill>
                <a:latin typeface="Times New Roman" panose="02020603050405020304" pitchFamily="18" charset="0"/>
                <a:cs typeface="Times New Roman" panose="02020603050405020304" pitchFamily="18" charset="0"/>
                <a:sym typeface="Source Sans Pro"/>
              </a:rPr>
              <a:t> </a:t>
            </a:r>
            <a:r>
              <a:rPr lang="en-US" altLang="zh-TW" sz="3600" dirty="0" smtClean="0">
                <a:solidFill>
                  <a:schemeClr val="tx1"/>
                </a:solidFill>
                <a:latin typeface="Times New Roman" panose="02020603050405020304" pitchFamily="18" charset="0"/>
                <a:cs typeface="Times New Roman" panose="02020603050405020304" pitchFamily="18" charset="0"/>
                <a:sym typeface="Source Sans Pro"/>
              </a:rPr>
              <a:t>data.ntpc.gov.tw</a:t>
            </a:r>
            <a:endParaRPr lang="en-US" altLang="zh-TW" sz="3600" dirty="0">
              <a:solidFill>
                <a:schemeClr val="tx1"/>
              </a:solidFill>
              <a:latin typeface="Times New Roman" panose="02020603050405020304" pitchFamily="18" charset="0"/>
              <a:cs typeface="Times New Roman" panose="02020603050405020304" pitchFamily="18" charset="0"/>
              <a:sym typeface="Source Sans Pro"/>
            </a:endParaRPr>
          </a:p>
        </p:txBody>
      </p:sp>
      <p:sp>
        <p:nvSpPr>
          <p:cNvPr id="129" name="Shape 129"/>
          <p:cNvSpPr txBox="1">
            <a:spLocks noGrp="1"/>
          </p:cNvSpPr>
          <p:nvPr>
            <p:ph type="body" idx="1"/>
          </p:nvPr>
        </p:nvSpPr>
        <p:spPr>
          <a:xfrm>
            <a:off x="457201" y="1446311"/>
            <a:ext cx="8401049" cy="5044877"/>
          </a:xfrm>
          <a:prstGeom prst="rect">
            <a:avLst/>
          </a:prstGeom>
        </p:spPr>
        <p:txBody>
          <a:bodyPr lIns="91425" tIns="91425" rIns="91425" bIns="91425" anchor="t" anchorCtr="0">
            <a:noAutofit/>
          </a:bodyPr>
          <a:lstStyle/>
          <a:p>
            <a:pPr marL="514350" indent="-514350">
              <a:spcBef>
                <a:spcPts val="500"/>
              </a:spcBef>
              <a:buFont typeface="+mj-lt"/>
              <a:buAutoNum type="arabicPeriod"/>
            </a:pP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新</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北市公共托老中心</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含日照中心</a:t>
            </a:r>
            <a:r>
              <a:rPr lang="en-US" altLang="zh-TW" sz="2400" dirty="0" smtClean="0">
                <a:latin typeface="微軟正黑體" panose="020B0604030504040204" pitchFamily="34" charset="-120"/>
                <a:ea typeface="微軟正黑體" panose="020B0604030504040204" pitchFamily="34" charset="-120"/>
                <a:cs typeface="Times New Roman" panose="02020603050405020304" pitchFamily="18" charset="0"/>
              </a:rPr>
              <a:t>)</a:t>
            </a:r>
          </a:p>
          <a:p>
            <a:pPr marL="514350" indent="-514350">
              <a:spcBef>
                <a:spcPts val="500"/>
              </a:spcBef>
              <a:buFont typeface="+mj-lt"/>
              <a:buAutoNum type="arabicPeriod"/>
            </a:pP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新</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北市老人福利</a:t>
            </a: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機構</a:t>
            </a:r>
            <a:endParaRPr lang="en-US" altLang="zh-TW" sz="2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a:pP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新</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北市低收入戶老人機構安置補助暨老人保護安置合約機構</a:t>
            </a: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名冊</a:t>
            </a:r>
            <a:endParaRPr lang="en-US" altLang="zh-TW" sz="2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a:pP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新</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北市少年福利服務中心</a:t>
            </a: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名冊</a:t>
            </a:r>
            <a:endParaRPr lang="en-US" altLang="zh-TW" sz="2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a:pP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新</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北市弱勢家庭兒童及少年社區照顧服務</a:t>
            </a: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名冊</a:t>
            </a:r>
            <a:endParaRPr lang="en-US" altLang="zh-TW" sz="2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新北市身心障礙者日間作業設施服務單位名冊</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新北市身心障礙者日間照顧服務中心名冊</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新北市身心障礙者社區日間照顧服務中心名冊</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新北市身心障礙者家庭資源中心名冊</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新北市身心障礙福利機構</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514350" indent="-514350">
              <a:spcBef>
                <a:spcPts val="500"/>
              </a:spcBef>
              <a:buFont typeface="+mj-lt"/>
              <a:buAutoNum type="arabicPeriod" startAt="6"/>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新北市福利補助</a:t>
            </a:r>
            <a:r>
              <a:rPr lang="zh-TW" altLang="en-US" sz="2400" dirty="0" smtClean="0">
                <a:latin typeface="微軟正黑體" panose="020B0604030504040204" pitchFamily="34" charset="-120"/>
                <a:ea typeface="微軟正黑體" panose="020B0604030504040204" pitchFamily="34" charset="-120"/>
                <a:cs typeface="Times New Roman" panose="02020603050405020304" pitchFamily="18" charset="0"/>
              </a:rPr>
              <a:t>資訊</a:t>
            </a:r>
            <a:endParaRPr lang="en"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p:cNvSpPr txBox="1"/>
          <p:nvPr/>
        </p:nvSpPr>
        <p:spPr>
          <a:xfrm>
            <a:off x="8585200" y="6337300"/>
            <a:ext cx="393700" cy="307777"/>
          </a:xfrm>
          <a:prstGeom prst="rect">
            <a:avLst/>
          </a:prstGeom>
          <a:noFill/>
        </p:spPr>
        <p:txBody>
          <a:bodyPr wrap="square" rtlCol="0">
            <a:spAutoFit/>
          </a:bodyPr>
          <a:lstStyle/>
          <a:p>
            <a:r>
              <a:rPr lang="en-US" altLang="zh-TW" dirty="0" smtClean="0"/>
              <a:t>6</a:t>
            </a:r>
            <a:endParaRPr lang="zh-TW" altLang="en-US" dirty="0"/>
          </a:p>
        </p:txBody>
      </p:sp>
    </p:spTree>
  </p:cSld>
  <p:clrMapOvr>
    <a:masterClrMapping/>
  </p:clrMapOvr>
  <p:transition spd="slow">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pPr>
              <a:buNone/>
            </a:pPr>
            <a:r>
              <a:rPr lang="en-US" altLang="zh-TW" sz="5400" b="1" i="0" dirty="0" smtClean="0">
                <a:latin typeface="Times New Roman" panose="02020603050405020304" pitchFamily="18" charset="0"/>
                <a:cs typeface="Times New Roman" panose="02020603050405020304" pitchFamily="18" charset="0"/>
              </a:rPr>
              <a:t>Demo</a:t>
            </a:r>
            <a:endParaRPr lang="zh-TW" altLang="en-US" sz="5400" b="1" i="0" dirty="0">
              <a:latin typeface="Times New Roman" panose="02020603050405020304" pitchFamily="18" charset="0"/>
              <a:cs typeface="Times New Roman" panose="02020603050405020304" pitchFamily="18" charset="0"/>
            </a:endParaRPr>
          </a:p>
        </p:txBody>
      </p:sp>
      <p:sp>
        <p:nvSpPr>
          <p:cNvPr id="3" name="文字方塊 2"/>
          <p:cNvSpPr txBox="1"/>
          <p:nvPr/>
        </p:nvSpPr>
        <p:spPr>
          <a:xfrm>
            <a:off x="8585200" y="6337300"/>
            <a:ext cx="393700" cy="307777"/>
          </a:xfrm>
          <a:prstGeom prst="rect">
            <a:avLst/>
          </a:prstGeom>
          <a:noFill/>
        </p:spPr>
        <p:txBody>
          <a:bodyPr wrap="square" rtlCol="0">
            <a:spAutoFit/>
          </a:bodyPr>
          <a:lstStyle/>
          <a:p>
            <a:r>
              <a:rPr lang="en-US" altLang="zh-TW" dirty="0" smtClean="0"/>
              <a:t>7</a:t>
            </a:r>
            <a:endParaRPr lang="zh-TW" altLang="en-US" dirty="0"/>
          </a:p>
        </p:txBody>
      </p:sp>
    </p:spTree>
    <p:extLst>
      <p:ext uri="{BB962C8B-B14F-4D97-AF65-F5344CB8AC3E}">
        <p14:creationId xmlns:p14="http://schemas.microsoft.com/office/powerpoint/2010/main" val="3173368824"/>
      </p:ext>
    </p:extLst>
  </p:cSld>
  <p:clrMapOvr>
    <a:masterClrMapping/>
  </p:clrMapOvr>
  <p:transition spd="slow">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112232" y="2157379"/>
            <a:ext cx="6919536" cy="1546500"/>
          </a:xfrm>
          <a:prstGeom prst="rect">
            <a:avLst/>
          </a:prstGeom>
        </p:spPr>
        <p:txBody>
          <a:bodyPr lIns="91425" tIns="91425" rIns="91425" bIns="91425" anchor="ctr" anchorCtr="0">
            <a:noAutofit/>
          </a:bodyPr>
          <a:lstStyle/>
          <a:p>
            <a:pPr lvl="0"/>
            <a:r>
              <a:rPr lang="en-US" sz="5400" dirty="0" smtClean="0"/>
              <a:t>We need your help</a:t>
            </a:r>
            <a:r>
              <a:rPr lang="zh-TW" altLang="en-US" sz="5400" dirty="0"/>
              <a:t>！</a:t>
            </a:r>
            <a:endParaRPr lang="en" sz="5400" dirty="0"/>
          </a:p>
        </p:txBody>
      </p:sp>
      <p:sp>
        <p:nvSpPr>
          <p:cNvPr id="3" name="Shape 97"/>
          <p:cNvSpPr txBox="1">
            <a:spLocks/>
          </p:cNvSpPr>
          <p:nvPr/>
        </p:nvSpPr>
        <p:spPr>
          <a:xfrm>
            <a:off x="1295550" y="3687469"/>
            <a:ext cx="6552899" cy="15465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Permanent Marker"/>
              <a:buNone/>
              <a:defRPr sz="4800" b="0" i="0" u="none" strike="noStrike" cap="none">
                <a:solidFill>
                  <a:srgbClr val="FFFFFF"/>
                </a:solidFill>
                <a:latin typeface="Permanent Marker"/>
                <a:ea typeface="Permanent Marker"/>
                <a:cs typeface="Permanent Marker"/>
                <a:sym typeface="Permanent Marker"/>
              </a:defRPr>
            </a:lvl1pPr>
            <a:lvl2pPr lvl="1"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2pPr>
            <a:lvl3pPr lvl="2"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3pPr>
            <a:lvl4pPr lvl="3"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4pPr>
            <a:lvl5pPr lvl="4"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5pPr>
            <a:lvl6pPr lvl="5"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6pPr>
            <a:lvl7pPr lvl="6"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7pPr>
            <a:lvl8pPr lvl="7"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8pPr>
            <a:lvl9pPr lvl="8" algn="ctr">
              <a:spcBef>
                <a:spcPts val="0"/>
              </a:spcBef>
              <a:buClr>
                <a:srgbClr val="FFFFFF"/>
              </a:buClr>
              <a:buSzPct val="100000"/>
              <a:buFont typeface="Permanent Marker"/>
              <a:buNone/>
              <a:defRPr sz="4800">
                <a:solidFill>
                  <a:srgbClr val="FFFFFF"/>
                </a:solidFill>
                <a:latin typeface="Permanent Marker"/>
                <a:ea typeface="Permanent Marker"/>
                <a:cs typeface="Permanent Marker"/>
                <a:sym typeface="Permanent Marker"/>
              </a:defRPr>
            </a:lvl9pPr>
          </a:lstStyle>
          <a:p>
            <a:r>
              <a:rPr lang="en-US" altLang="zh-TW" sz="5400" dirty="0" smtClean="0">
                <a:latin typeface="Permanent Marker" panose="020B0604020202020204" charset="0"/>
                <a:ea typeface="Permanent Marker" panose="020B0604020202020204" charset="0"/>
              </a:rPr>
              <a:t>THANK YOU</a:t>
            </a:r>
            <a:r>
              <a:rPr lang="zh-TW" altLang="en-US" sz="5400" dirty="0" smtClean="0">
                <a:latin typeface="Permanent Marker" panose="020B0604020202020204" charset="0"/>
                <a:ea typeface="Permanent Marker" panose="020B0604020202020204" charset="0"/>
              </a:rPr>
              <a:t> </a:t>
            </a:r>
            <a:r>
              <a:rPr lang="en-US" altLang="zh-TW" sz="5400" dirty="0" smtClean="0">
                <a:latin typeface="Permanent Marker" panose="020B0604020202020204" charset="0"/>
                <a:ea typeface="Permanent Marker" panose="020B0604020202020204" charset="0"/>
                <a:sym typeface="Wingdings" panose="05000000000000000000" pitchFamily="2" charset="2"/>
              </a:rPr>
              <a:t></a:t>
            </a:r>
            <a:endParaRPr lang="en-US" altLang="zh-TW" sz="5400" dirty="0">
              <a:latin typeface="Permanent Marker" panose="020B0604020202020204" charset="0"/>
              <a:ea typeface="Permanent Marker" panose="020B0604020202020204" charset="0"/>
            </a:endParaRPr>
          </a:p>
        </p:txBody>
      </p:sp>
    </p:spTree>
    <p:extLst>
      <p:ext uri="{BB962C8B-B14F-4D97-AF65-F5344CB8AC3E}">
        <p14:creationId xmlns:p14="http://schemas.microsoft.com/office/powerpoint/2010/main" val="3134725151"/>
      </p:ext>
    </p:extLst>
  </p:cSld>
  <p:clrMapOvr>
    <a:masterClrMapping/>
  </p:clrMapOvr>
  <p:transition spd="slow">
    <p:cover dir="r"/>
  </p:transition>
  <p:timing>
    <p:tnLst>
      <p:par>
        <p:cTn id="1" dur="indefinite" restart="never" nodeType="tmRoot"/>
      </p:par>
    </p:tnLst>
  </p:timing>
</p:sld>
</file>

<file path=ppt/theme/theme1.xml><?xml version="1.0" encoding="utf-8"?>
<a:theme xmlns:a="http://schemas.openxmlformats.org/drawingml/2006/main" name="T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507</Words>
  <Application>Microsoft Office PowerPoint</Application>
  <PresentationFormat>如螢幕大小 (4:3)</PresentationFormat>
  <Paragraphs>67</Paragraphs>
  <Slides>9</Slides>
  <Notes>8</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vt:i4>
      </vt:variant>
    </vt:vector>
  </HeadingPairs>
  <TitlesOfParts>
    <vt:vector size="20" baseType="lpstr">
      <vt:lpstr>GungsuhChe</vt:lpstr>
      <vt:lpstr>微軟正黑體</vt:lpstr>
      <vt:lpstr>Times New Roman</vt:lpstr>
      <vt:lpstr>Wingdings</vt:lpstr>
      <vt:lpstr>標楷體</vt:lpstr>
      <vt:lpstr>Permanent Marker</vt:lpstr>
      <vt:lpstr>新細明體</vt:lpstr>
      <vt:lpstr>Source Sans Pro</vt:lpstr>
      <vt:lpstr>Arial Rounded MT Bold</vt:lpstr>
      <vt:lpstr>Arial</vt:lpstr>
      <vt:lpstr>Timon template</vt:lpstr>
      <vt:lpstr>HELP ME！</vt:lpstr>
      <vt:lpstr>PowerPoint 簡報</vt:lpstr>
      <vt:lpstr>PowerPoint 簡報</vt:lpstr>
      <vt:lpstr>Problem</vt:lpstr>
      <vt:lpstr>Project</vt:lpstr>
      <vt:lpstr>Project</vt:lpstr>
      <vt:lpstr>Datasets used - data.ntpc.gov.tw</vt:lpstr>
      <vt:lpstr>PowerPoint 簡報</vt:lpstr>
      <vt:lpstr>We need your help！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 ME！</dc:title>
  <dc:creator>User</dc:creator>
  <cp:lastModifiedBy>Microsoft 帳戶</cp:lastModifiedBy>
  <cp:revision>128</cp:revision>
  <dcterms:modified xsi:type="dcterms:W3CDTF">2017-08-06T00:45:04Z</dcterms:modified>
</cp:coreProperties>
</file>